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917" r:id="rId2"/>
    <p:sldId id="652" r:id="rId3"/>
    <p:sldId id="717" r:id="rId4"/>
    <p:sldId id="754" r:id="rId5"/>
    <p:sldId id="755" r:id="rId6"/>
    <p:sldId id="891" r:id="rId7"/>
    <p:sldId id="918" r:id="rId8"/>
    <p:sldId id="919" r:id="rId9"/>
    <p:sldId id="921" r:id="rId10"/>
    <p:sldId id="922" r:id="rId11"/>
    <p:sldId id="892" r:id="rId12"/>
    <p:sldId id="893" r:id="rId13"/>
    <p:sldId id="760" r:id="rId14"/>
    <p:sldId id="706" r:id="rId15"/>
    <p:sldId id="769" r:id="rId16"/>
    <p:sldId id="895" r:id="rId17"/>
    <p:sldId id="897" r:id="rId18"/>
    <p:sldId id="822" r:id="rId19"/>
    <p:sldId id="770" r:id="rId20"/>
    <p:sldId id="766" r:id="rId21"/>
    <p:sldId id="899" r:id="rId22"/>
    <p:sldId id="900" r:id="rId23"/>
    <p:sldId id="925" r:id="rId24"/>
    <p:sldId id="926" r:id="rId25"/>
    <p:sldId id="764" r:id="rId26"/>
    <p:sldId id="824" r:id="rId27"/>
    <p:sldId id="902" r:id="rId28"/>
    <p:sldId id="903" r:id="rId29"/>
    <p:sldId id="828" r:id="rId30"/>
    <p:sldId id="840" r:id="rId31"/>
    <p:sldId id="856" r:id="rId32"/>
    <p:sldId id="858" r:id="rId33"/>
    <p:sldId id="924" r:id="rId34"/>
    <p:sldId id="923" r:id="rId35"/>
    <p:sldId id="879" r:id="rId36"/>
    <p:sldId id="916" r:id="rId37"/>
    <p:sldId id="920" r:id="rId38"/>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93"/>
    <a:srgbClr val="FFB9B9"/>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93" autoAdjust="0"/>
    <p:restoredTop sz="94717" autoAdjust="0"/>
  </p:normalViewPr>
  <p:slideViewPr>
    <p:cSldViewPr>
      <p:cViewPr varScale="1">
        <p:scale>
          <a:sx n="69" d="100"/>
          <a:sy n="69" d="100"/>
        </p:scale>
        <p:origin x="1110" y="48"/>
      </p:cViewPr>
      <p:guideLst>
        <p:guide orient="horz" pos="2160"/>
        <p:guide pos="2880"/>
      </p:guideLst>
    </p:cSldViewPr>
  </p:slideViewPr>
  <p:outlineViewPr>
    <p:cViewPr>
      <p:scale>
        <a:sx n="33" d="100"/>
        <a:sy n="33" d="100"/>
      </p:scale>
      <p:origin x="0" y="-52368"/>
    </p:cViewPr>
  </p:outlineViewPr>
  <p:notesTextViewPr>
    <p:cViewPr>
      <p:scale>
        <a:sx n="100" d="100"/>
        <a:sy n="100" d="100"/>
      </p:scale>
      <p:origin x="0" y="0"/>
    </p:cViewPr>
  </p:notesTextViewPr>
  <p:sorterViewPr>
    <p:cViewPr>
      <p:scale>
        <a:sx n="120" d="100"/>
        <a:sy n="120" d="100"/>
      </p:scale>
      <p:origin x="0" y="253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smtClean="0"/>
              <a:t>Click to edit Master text styles</a:t>
            </a:r>
          </a:p>
          <a:p>
            <a:pPr lvl="1"/>
            <a:r>
              <a:rPr lang="el-GR" altLang="el-GR" noProof="0" smtClean="0"/>
              <a:t>Second level</a:t>
            </a:r>
          </a:p>
          <a:p>
            <a:pPr lvl="2"/>
            <a:r>
              <a:rPr lang="el-GR" altLang="el-GR" noProof="0" smtClean="0"/>
              <a:t>Third level</a:t>
            </a:r>
          </a:p>
          <a:p>
            <a:pPr lvl="3"/>
            <a:r>
              <a:rPr lang="el-GR" altLang="el-GR" noProof="0" smtClean="0"/>
              <a:t>Fourth level</a:t>
            </a:r>
          </a:p>
          <a:p>
            <a:pPr lvl="4"/>
            <a:r>
              <a:rPr lang="el-GR" altLang="el-GR" noProof="0" smtClean="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a:t>
            </a:fld>
            <a:endParaRPr lang="el-GR" altLang="el-GR"/>
          </a:p>
        </p:txBody>
      </p:sp>
    </p:spTree>
    <p:extLst>
      <p:ext uri="{BB962C8B-B14F-4D97-AF65-F5344CB8AC3E}">
        <p14:creationId xmlns:p14="http://schemas.microsoft.com/office/powerpoint/2010/main" val="2218825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27</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28</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29</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30</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31</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32</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33</a:t>
            </a:fld>
            <a:endParaRPr lang="el-GR" altLang="el-GR"/>
          </a:p>
        </p:txBody>
      </p:sp>
    </p:spTree>
    <p:extLst>
      <p:ext uri="{BB962C8B-B14F-4D97-AF65-F5344CB8AC3E}">
        <p14:creationId xmlns:p14="http://schemas.microsoft.com/office/powerpoint/2010/main" val="36151935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34</a:t>
            </a:fld>
            <a:endParaRPr lang="el-GR" altLang="el-GR"/>
          </a:p>
        </p:txBody>
      </p:sp>
    </p:spTree>
    <p:extLst>
      <p:ext uri="{BB962C8B-B14F-4D97-AF65-F5344CB8AC3E}">
        <p14:creationId xmlns:p14="http://schemas.microsoft.com/office/powerpoint/2010/main" val="41296845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35</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36</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14</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15</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19</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20</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21</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22</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25</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26</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6553200" y="6248400"/>
            <a:ext cx="2133600" cy="457200"/>
          </a:xfrm>
          <a:prstGeom prst="rect">
            <a:avLst/>
          </a:prstGeom>
        </p:spPr>
        <p:txBody>
          <a:bodyPr/>
          <a:lstStyle>
            <a:lvl1pPr>
              <a:defRPr/>
            </a:lvl1pPr>
          </a:lstStyle>
          <a:p>
            <a:pPr>
              <a:defRPr/>
            </a:pPr>
            <a:fld id="{D58AAF7F-1AF5-46B5-BDE5-79B0A3A8A385}" type="slidenum">
              <a:rPr lang="el-GR" altLang="en-US"/>
              <a:pPr>
                <a:defRPr/>
              </a:pPr>
              <a:t>‹#›</a:t>
            </a:fld>
            <a:endParaRPr lang="el-GR" altLang="en-US"/>
          </a:p>
        </p:txBody>
      </p:sp>
    </p:spTree>
    <p:extLst>
      <p:ext uri="{BB962C8B-B14F-4D97-AF65-F5344CB8AC3E}">
        <p14:creationId xmlns:p14="http://schemas.microsoft.com/office/powerpoint/2010/main" val="678874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hu-HU"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EF80BAD-DF7D-9E4B-A0EF-0C4A072DFFC7}" type="datetimeFigureOut">
              <a:rPr lang="en-US" smtClean="0"/>
              <a:pPr/>
              <a:t>3/15/2024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2C2D91-5140-E643-83AC-7A21B4B6FCA7}" type="slidenum">
              <a:rPr lang="en-US" smtClean="0"/>
              <a:pPr/>
              <a:t>‹#›</a:t>
            </a:fld>
            <a:endParaRPr lang="en-US"/>
          </a:p>
        </p:txBody>
      </p:sp>
    </p:spTree>
    <p:extLst>
      <p:ext uri="{BB962C8B-B14F-4D97-AF65-F5344CB8AC3E}">
        <p14:creationId xmlns:p14="http://schemas.microsoft.com/office/powerpoint/2010/main" val="2959385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file:///\\http\europa.eu\abc\symbols\emblem\images\flag_1.gif" TargetMode="External"/><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grpSp>
      <p:pic>
        <p:nvPicPr>
          <p:cNvPr id="1028" name="Picture 27" descr="Planet"/>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r="28378"/>
          <a:stretch>
            <a:fillRect/>
          </a:stretch>
        </p:blipFill>
        <p:spPr bwMode="auto">
          <a:xfrm>
            <a:off x="7239000" y="6172200"/>
            <a:ext cx="1231900" cy="434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3" name="Picture 2" descr="http://europa.eu/abc/symbols/emblem/images/flag_1.gif"/>
          <p:cNvPicPr>
            <a:picLocks noChangeAspect="1" noChangeArrowheads="1"/>
          </p:cNvPicPr>
          <p:nvPr userDrawn="1"/>
        </p:nvPicPr>
        <p:blipFill>
          <a:blip r:embed="rId7" r:link="rId8" cstate="print">
            <a:extLst>
              <a:ext uri="{28A0092B-C50C-407E-A947-70E740481C1C}">
                <a14:useLocalDpi xmlns:a14="http://schemas.microsoft.com/office/drawing/2010/main" val="0"/>
              </a:ext>
            </a:extLst>
          </a:blip>
          <a:srcRect/>
          <a:stretch>
            <a:fillRect/>
          </a:stretch>
        </p:blipFill>
        <p:spPr bwMode="auto">
          <a:xfrm>
            <a:off x="3591162" y="6210827"/>
            <a:ext cx="818677" cy="5562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0" name="Rectangle 15"/>
          <p:cNvSpPr>
            <a:spLocks noChangeArrowheads="1"/>
          </p:cNvSpPr>
          <p:nvPr userDrawn="1"/>
        </p:nvSpPr>
        <p:spPr bwMode="auto">
          <a:xfrm>
            <a:off x="4572000" y="6172200"/>
            <a:ext cx="2320636"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ea typeface="ＭＳ Ｐゴシック" pitchFamily="34" charset="-128"/>
              </a:defRPr>
            </a:lvl1pPr>
            <a:lvl2pPr marL="742950" indent="-285750" eaLnBrk="0" hangingPunct="0">
              <a:defRPr sz="1400">
                <a:solidFill>
                  <a:srgbClr val="000000"/>
                </a:solidFill>
                <a:latin typeface="Arial" pitchFamily="34" charset="0"/>
                <a:ea typeface="ＭＳ Ｐゴシック" pitchFamily="34" charset="-128"/>
              </a:defRPr>
            </a:lvl2pPr>
            <a:lvl3pPr marL="1143000" indent="-228600" eaLnBrk="0" hangingPunct="0">
              <a:defRPr sz="1400">
                <a:solidFill>
                  <a:srgbClr val="000000"/>
                </a:solidFill>
                <a:latin typeface="Arial" pitchFamily="34" charset="0"/>
                <a:ea typeface="ＭＳ Ｐゴシック" pitchFamily="34" charset="-128"/>
              </a:defRPr>
            </a:lvl3pPr>
            <a:lvl4pPr marL="1600200" indent="-228600" eaLnBrk="0" hangingPunct="0">
              <a:defRPr sz="1400">
                <a:solidFill>
                  <a:srgbClr val="000000"/>
                </a:solidFill>
                <a:latin typeface="Arial" pitchFamily="34" charset="0"/>
                <a:ea typeface="ＭＳ Ｐゴシック" pitchFamily="34" charset="-128"/>
              </a:defRPr>
            </a:lvl4pPr>
            <a:lvl5pPr marL="2057400" indent="-228600" eaLnBrk="0" hangingPunct="0">
              <a:defRPr sz="1400">
                <a:solidFill>
                  <a:srgbClr val="000000"/>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9pPr>
          </a:lstStyle>
          <a:p>
            <a:pPr>
              <a:defRPr/>
            </a:pPr>
            <a:r>
              <a:rPr lang="en-GB" altLang="el-GR" sz="1200" dirty="0" smtClean="0">
                <a:latin typeface="Agency FB" pitchFamily="34" charset="0"/>
              </a:rPr>
              <a:t>An EU funded project managed by the European Union Office in Kosovo </a:t>
            </a:r>
            <a:r>
              <a:rPr lang="en-US" altLang="el-GR" sz="1200" dirty="0" smtClean="0">
                <a:latin typeface="Agency FB" pitchFamily="34" charset="0"/>
              </a:rPr>
              <a:t>and implemented by </a:t>
            </a:r>
          </a:p>
        </p:txBody>
      </p:sp>
      <p:pic>
        <p:nvPicPr>
          <p:cNvPr id="29" name="Picture 28" descr="baneri"/>
          <p:cNvPicPr/>
          <p:nvPr userDrawn="1"/>
        </p:nvPicPr>
        <p:blipFill>
          <a:blip r:embed="rId9"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10"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5" r:id="rId3"/>
    <p:sldLayoutId id="2147483716" r:id="rId4"/>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715001"/>
          </a:xfrm>
        </p:spPr>
        <p:txBody>
          <a:bodyPr/>
          <a:lstStyle/>
          <a:p>
            <a:pPr marL="0" indent="0">
              <a:buNone/>
            </a:pPr>
            <a:r>
              <a:rPr lang="en-US" b="1" dirty="0"/>
              <a:t> </a:t>
            </a:r>
            <a:r>
              <a:rPr lang="en-US" b="1" dirty="0" smtClean="0"/>
              <a:t>      </a:t>
            </a:r>
          </a:p>
          <a:p>
            <a:pPr marL="0" indent="0">
              <a:buNone/>
            </a:pPr>
            <a:r>
              <a:rPr lang="en-US" sz="2800" b="1" dirty="0">
                <a:solidFill>
                  <a:srgbClr val="002060"/>
                </a:solidFill>
                <a:latin typeface="Cambria" panose="02040503050406030204" pitchFamily="18" charset="0"/>
                <a:ea typeface="Cambria" panose="02040503050406030204" pitchFamily="18" charset="0"/>
              </a:rPr>
              <a:t> </a:t>
            </a:r>
            <a:r>
              <a:rPr lang="en-US" sz="2800" b="1" dirty="0" smtClean="0">
                <a:solidFill>
                  <a:srgbClr val="002060"/>
                </a:solidFill>
                <a:latin typeface="Cambria" panose="02040503050406030204" pitchFamily="18" charset="0"/>
                <a:ea typeface="Cambria" panose="02040503050406030204" pitchFamily="18" charset="0"/>
              </a:rPr>
              <a:t>      </a:t>
            </a:r>
            <a:r>
              <a:rPr lang="en-US" sz="2800" b="1" dirty="0" err="1" smtClean="0">
                <a:solidFill>
                  <a:srgbClr val="002060"/>
                </a:solidFill>
                <a:latin typeface="Cambria" panose="02040503050406030204" pitchFamily="18" charset="0"/>
                <a:ea typeface="Cambria" panose="02040503050406030204" pitchFamily="18" charset="0"/>
              </a:rPr>
              <a:t>Prokurimi</a:t>
            </a:r>
            <a:r>
              <a:rPr lang="en-US" sz="2800" b="1" dirty="0" smtClean="0">
                <a:solidFill>
                  <a:srgbClr val="002060"/>
                </a:solidFill>
                <a:latin typeface="Cambria" panose="02040503050406030204" pitchFamily="18" charset="0"/>
                <a:ea typeface="Cambria" panose="02040503050406030204" pitchFamily="18" charset="0"/>
              </a:rPr>
              <a:t> </a:t>
            </a:r>
            <a:r>
              <a:rPr lang="en-US" sz="2800" b="1" dirty="0" err="1" smtClean="0">
                <a:solidFill>
                  <a:srgbClr val="002060"/>
                </a:solidFill>
                <a:latin typeface="Cambria" panose="02040503050406030204" pitchFamily="18" charset="0"/>
                <a:ea typeface="Cambria" panose="02040503050406030204" pitchFamily="18" charset="0"/>
              </a:rPr>
              <a:t>i</a:t>
            </a:r>
            <a:r>
              <a:rPr lang="en-US" sz="2800" b="1" dirty="0" smtClean="0">
                <a:solidFill>
                  <a:srgbClr val="002060"/>
                </a:solidFill>
                <a:latin typeface="Cambria" panose="02040503050406030204" pitchFamily="18" charset="0"/>
                <a:ea typeface="Cambria" panose="02040503050406030204" pitchFamily="18" charset="0"/>
              </a:rPr>
              <a:t> </a:t>
            </a:r>
            <a:r>
              <a:rPr lang="sq-AL" sz="2800" b="1" dirty="0" smtClean="0">
                <a:solidFill>
                  <a:srgbClr val="002060"/>
                </a:solidFill>
                <a:latin typeface="Cambria" panose="02040503050406030204" pitchFamily="18" charset="0"/>
                <a:ea typeface="Cambria" panose="02040503050406030204" pitchFamily="18" charset="0"/>
              </a:rPr>
              <a:t>shërbime</a:t>
            </a:r>
            <a:r>
              <a:rPr lang="en-US" sz="2800" b="1" dirty="0" err="1" smtClean="0">
                <a:solidFill>
                  <a:srgbClr val="002060"/>
                </a:solidFill>
                <a:latin typeface="Cambria" panose="02040503050406030204" pitchFamily="18" charset="0"/>
                <a:ea typeface="Cambria" panose="02040503050406030204" pitchFamily="18" charset="0"/>
              </a:rPr>
              <a:t>ve</a:t>
            </a:r>
            <a:r>
              <a:rPr lang="en-US" sz="2800" b="1" dirty="0" smtClean="0">
                <a:solidFill>
                  <a:srgbClr val="002060"/>
                </a:solidFill>
                <a:latin typeface="Cambria" panose="02040503050406030204" pitchFamily="18" charset="0"/>
                <a:ea typeface="Cambria" panose="02040503050406030204" pitchFamily="18" charset="0"/>
              </a:rPr>
              <a:t> </a:t>
            </a:r>
            <a:r>
              <a:rPr lang="en-US" sz="2800" b="1" dirty="0" err="1" smtClean="0">
                <a:solidFill>
                  <a:srgbClr val="002060"/>
                </a:solidFill>
                <a:latin typeface="Cambria" panose="02040503050406030204" pitchFamily="18" charset="0"/>
                <a:ea typeface="Cambria" panose="02040503050406030204" pitchFamily="18" charset="0"/>
              </a:rPr>
              <a:t>të</a:t>
            </a:r>
            <a:r>
              <a:rPr lang="en-US" sz="2800" b="1" dirty="0" smtClean="0">
                <a:solidFill>
                  <a:srgbClr val="002060"/>
                </a:solidFill>
                <a:latin typeface="Cambria" panose="02040503050406030204" pitchFamily="18" charset="0"/>
                <a:ea typeface="Cambria" panose="02040503050406030204" pitchFamily="18" charset="0"/>
              </a:rPr>
              <a:t> </a:t>
            </a:r>
            <a:r>
              <a:rPr lang="sq-AL" sz="2800" b="1" dirty="0" smtClean="0">
                <a:solidFill>
                  <a:srgbClr val="002060"/>
                </a:solidFill>
                <a:latin typeface="Cambria" panose="02040503050406030204" pitchFamily="18" charset="0"/>
                <a:ea typeface="Cambria" panose="02040503050406030204" pitchFamily="18" charset="0"/>
              </a:rPr>
              <a:t>përgjithshme</a:t>
            </a:r>
            <a:endParaRPr lang="en-US" sz="2800" b="1" dirty="0" smtClean="0">
              <a:solidFill>
                <a:srgbClr val="002060"/>
              </a:solidFill>
              <a:latin typeface="Cambria" panose="02040503050406030204" pitchFamily="18" charset="0"/>
              <a:ea typeface="Cambria" panose="02040503050406030204" pitchFamily="18" charset="0"/>
            </a:endParaRPr>
          </a:p>
          <a:p>
            <a:endParaRPr lang="en-US" sz="2800" b="1" dirty="0">
              <a:solidFill>
                <a:srgbClr val="002060"/>
              </a:solidFill>
              <a:latin typeface="Cambria" panose="02040503050406030204" pitchFamily="18" charset="0"/>
              <a:ea typeface="Cambria" panose="02040503050406030204" pitchFamily="18" charset="0"/>
            </a:endParaRPr>
          </a:p>
          <a:p>
            <a:pPr marL="0" indent="0">
              <a:buNone/>
            </a:pPr>
            <a:r>
              <a:rPr lang="en-US" sz="2800" b="1" dirty="0" smtClean="0">
                <a:solidFill>
                  <a:srgbClr val="002060"/>
                </a:solidFill>
                <a:latin typeface="Cambria" panose="02040503050406030204" pitchFamily="18" charset="0"/>
                <a:ea typeface="Cambria" panose="02040503050406030204" pitchFamily="18" charset="0"/>
              </a:rPr>
              <a:t>              </a:t>
            </a:r>
          </a:p>
          <a:p>
            <a:pPr marL="0" indent="0">
              <a:buNone/>
            </a:pPr>
            <a:r>
              <a:rPr lang="en-US" sz="2800" b="1" dirty="0">
                <a:solidFill>
                  <a:srgbClr val="002060"/>
                </a:solidFill>
                <a:latin typeface="Cambria" panose="02040503050406030204" pitchFamily="18" charset="0"/>
                <a:ea typeface="Cambria" panose="02040503050406030204" pitchFamily="18" charset="0"/>
              </a:rPr>
              <a:t> </a:t>
            </a:r>
            <a:r>
              <a:rPr lang="en-US" sz="2800" b="1" dirty="0" smtClean="0">
                <a:solidFill>
                  <a:srgbClr val="002060"/>
                </a:solidFill>
                <a:latin typeface="Cambria" panose="02040503050406030204" pitchFamily="18" charset="0"/>
                <a:ea typeface="Cambria" panose="02040503050406030204" pitchFamily="18" charset="0"/>
              </a:rPr>
              <a:t>               </a:t>
            </a:r>
            <a:r>
              <a:rPr lang="sq-AL" sz="2800" b="1" dirty="0" smtClean="0">
                <a:solidFill>
                  <a:srgbClr val="002060"/>
                </a:solidFill>
                <a:latin typeface="Cambria" panose="02040503050406030204" pitchFamily="18" charset="0"/>
                <a:ea typeface="Cambria" panose="02040503050406030204" pitchFamily="18" charset="0"/>
              </a:rPr>
              <a:t>              </a:t>
            </a:r>
            <a:r>
              <a:rPr lang="en-US" sz="2800" b="1" dirty="0" smtClean="0">
                <a:solidFill>
                  <a:srgbClr val="002060"/>
                </a:solidFill>
                <a:latin typeface="Cambria" panose="02040503050406030204" pitchFamily="18" charset="0"/>
                <a:ea typeface="Cambria" panose="02040503050406030204" pitchFamily="18" charset="0"/>
              </a:rPr>
              <a:t> </a:t>
            </a:r>
            <a:r>
              <a:rPr lang="en-US" sz="2000" b="1" dirty="0" smtClean="0">
                <a:solidFill>
                  <a:srgbClr val="002060"/>
                </a:solidFill>
                <a:latin typeface="Cambria" panose="02040503050406030204" pitchFamily="18" charset="0"/>
                <a:ea typeface="Cambria" panose="02040503050406030204" pitchFamily="18" charset="0"/>
              </a:rPr>
              <a:t>Moduli </a:t>
            </a:r>
            <a:r>
              <a:rPr lang="en-US" sz="2000" b="1" dirty="0" err="1" smtClean="0">
                <a:solidFill>
                  <a:srgbClr val="002060"/>
                </a:solidFill>
                <a:latin typeface="Cambria" panose="02040503050406030204" pitchFamily="18" charset="0"/>
                <a:ea typeface="Cambria" panose="02040503050406030204" pitchFamily="18" charset="0"/>
              </a:rPr>
              <a:t>i</a:t>
            </a:r>
            <a:r>
              <a:rPr lang="en-US" sz="2000" b="1" dirty="0" smtClean="0">
                <a:solidFill>
                  <a:srgbClr val="002060"/>
                </a:solidFill>
                <a:latin typeface="Cambria" panose="02040503050406030204" pitchFamily="18" charset="0"/>
                <a:ea typeface="Cambria" panose="02040503050406030204" pitchFamily="18" charset="0"/>
              </a:rPr>
              <a:t> </a:t>
            </a:r>
            <a:r>
              <a:rPr lang="sq-AL" sz="2000" b="1" dirty="0" smtClean="0">
                <a:solidFill>
                  <a:srgbClr val="002060"/>
                </a:solidFill>
                <a:latin typeface="Cambria" panose="02040503050406030204" pitchFamily="18" charset="0"/>
                <a:ea typeface="Cambria" panose="02040503050406030204" pitchFamily="18" charset="0"/>
              </a:rPr>
              <a:t> </a:t>
            </a:r>
            <a:r>
              <a:rPr lang="en-US" sz="2000" b="1" dirty="0" smtClean="0">
                <a:solidFill>
                  <a:srgbClr val="002060"/>
                </a:solidFill>
                <a:latin typeface="Cambria" panose="02040503050406030204" pitchFamily="18" charset="0"/>
                <a:ea typeface="Cambria" panose="02040503050406030204" pitchFamily="18" charset="0"/>
              </a:rPr>
              <a:t>9 </a:t>
            </a:r>
            <a:r>
              <a:rPr lang="sq-AL" sz="2000" b="1" dirty="0" smtClean="0">
                <a:solidFill>
                  <a:srgbClr val="002060"/>
                </a:solidFill>
                <a:latin typeface="Cambria" panose="02040503050406030204" pitchFamily="18" charset="0"/>
                <a:ea typeface="Cambria" panose="02040503050406030204" pitchFamily="18" charset="0"/>
              </a:rPr>
              <a:t> </a:t>
            </a:r>
            <a:r>
              <a:rPr lang="en-US" sz="2000" b="1" dirty="0" err="1" smtClean="0">
                <a:solidFill>
                  <a:srgbClr val="002060"/>
                </a:solidFill>
                <a:latin typeface="Cambria" panose="02040503050406030204" pitchFamily="18" charset="0"/>
                <a:ea typeface="Cambria" panose="02040503050406030204" pitchFamily="18" charset="0"/>
              </a:rPr>
              <a:t>i</a:t>
            </a:r>
            <a:r>
              <a:rPr lang="en-US" sz="2000" b="1" dirty="0" smtClean="0">
                <a:solidFill>
                  <a:srgbClr val="002060"/>
                </a:solidFill>
                <a:latin typeface="Cambria" panose="02040503050406030204" pitchFamily="18" charset="0"/>
                <a:ea typeface="Cambria" panose="02040503050406030204" pitchFamily="18" charset="0"/>
              </a:rPr>
              <a:t> </a:t>
            </a:r>
            <a:r>
              <a:rPr lang="sq-AL" sz="2000" b="1" dirty="0" smtClean="0">
                <a:solidFill>
                  <a:srgbClr val="002060"/>
                </a:solidFill>
                <a:latin typeface="Cambria" panose="02040503050406030204" pitchFamily="18" charset="0"/>
                <a:ea typeface="Cambria" panose="02040503050406030204" pitchFamily="18" charset="0"/>
              </a:rPr>
              <a:t> T</a:t>
            </a:r>
            <a:r>
              <a:rPr lang="en-US" sz="2000" b="1" dirty="0" err="1" smtClean="0">
                <a:solidFill>
                  <a:srgbClr val="002060"/>
                </a:solidFill>
                <a:latin typeface="Cambria" panose="02040503050406030204" pitchFamily="18" charset="0"/>
                <a:ea typeface="Cambria" panose="02040503050406030204" pitchFamily="18" charset="0"/>
              </a:rPr>
              <a:t>rajnimit</a:t>
            </a:r>
            <a:r>
              <a:rPr lang="sq-AL" sz="2000" b="1" dirty="0" smtClean="0">
                <a:solidFill>
                  <a:srgbClr val="002060"/>
                </a:solidFill>
                <a:latin typeface="Cambria" panose="02040503050406030204" pitchFamily="18" charset="0"/>
                <a:ea typeface="Cambria" panose="02040503050406030204" pitchFamily="18" charset="0"/>
              </a:rPr>
              <a:t> /2</a:t>
            </a:r>
            <a:r>
              <a:rPr lang="en-US" sz="2000" b="1" dirty="0" smtClean="0">
                <a:solidFill>
                  <a:srgbClr val="002060"/>
                </a:solidFill>
                <a:latin typeface="Cambria" panose="02040503050406030204" pitchFamily="18" charset="0"/>
                <a:ea typeface="Cambria" panose="02040503050406030204" pitchFamily="18" charset="0"/>
              </a:rPr>
              <a:t>024 </a:t>
            </a:r>
            <a:endParaRPr lang="sq-AL" sz="2000" b="1" dirty="0" smtClean="0">
              <a:solidFill>
                <a:srgbClr val="002060"/>
              </a:solidFill>
              <a:latin typeface="Cambria" panose="02040503050406030204" pitchFamily="18" charset="0"/>
              <a:ea typeface="Cambria" panose="02040503050406030204" pitchFamily="18" charset="0"/>
            </a:endParaRPr>
          </a:p>
          <a:p>
            <a:pPr marL="0" indent="0">
              <a:buNone/>
            </a:pPr>
            <a:endParaRPr lang="sq-AL" sz="2000" b="1" dirty="0" smtClean="0">
              <a:solidFill>
                <a:srgbClr val="002060"/>
              </a:solidFill>
              <a:latin typeface="Cambria" panose="02040503050406030204" pitchFamily="18" charset="0"/>
              <a:ea typeface="Cambria" panose="02040503050406030204" pitchFamily="18" charset="0"/>
            </a:endParaRPr>
          </a:p>
          <a:p>
            <a:pPr marL="0" indent="0">
              <a:buNone/>
            </a:pPr>
            <a:r>
              <a:rPr lang="sq-AL" sz="20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Departamenti </a:t>
            </a:r>
            <a:r>
              <a:rPr lang="sq-AL"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për Trajnime / KRPP </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endParaRPr lang="sq-AL" sz="2000"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marL="0" indent="0">
              <a:buNone/>
            </a:pPr>
            <a:endParaRPr lang="en-US" sz="2800" b="1" dirty="0" smtClean="0">
              <a:solidFill>
                <a:srgbClr val="002060"/>
              </a:solidFill>
              <a:latin typeface="Cambria" panose="02040503050406030204" pitchFamily="18" charset="0"/>
              <a:ea typeface="Cambria" panose="02040503050406030204" pitchFamily="18" charset="0"/>
            </a:endParaRPr>
          </a:p>
          <a:p>
            <a:endParaRPr lang="sq-AL" dirty="0"/>
          </a:p>
        </p:txBody>
      </p:sp>
      <p:pic>
        <p:nvPicPr>
          <p:cNvPr id="6" name="Picture 2" descr="baneriB11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0800" y="304801"/>
            <a:ext cx="3810000" cy="609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0777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914400"/>
          </a:xfrm>
        </p:spPr>
        <p:txBody>
          <a:bodyPr/>
          <a:lstStyle/>
          <a:p>
            <a:r>
              <a:rPr lang="sq-AL" sz="2800" b="1" i="1" dirty="0">
                <a:solidFill>
                  <a:schemeClr val="accent1">
                    <a:lumMod val="25000"/>
                  </a:schemeClr>
                </a:solidFill>
                <a:latin typeface="Cambria" panose="02040503050406030204" pitchFamily="18" charset="0"/>
                <a:ea typeface="Cambria" panose="02040503050406030204" pitchFamily="18" charset="0"/>
              </a:rPr>
              <a:t>Vlera e parashikuar e kontratave te shërbimeve</a:t>
            </a:r>
            <a:endParaRPr lang="sq-AL" sz="2800" dirty="0"/>
          </a:p>
        </p:txBody>
      </p:sp>
      <p:sp>
        <p:nvSpPr>
          <p:cNvPr id="3" name="Content Placeholder 2"/>
          <p:cNvSpPr>
            <a:spLocks noGrp="1"/>
          </p:cNvSpPr>
          <p:nvPr>
            <p:ph idx="1"/>
          </p:nvPr>
        </p:nvSpPr>
        <p:spPr>
          <a:xfrm>
            <a:off x="-8709" y="1600200"/>
            <a:ext cx="9144000" cy="5105400"/>
          </a:xfrm>
        </p:spPr>
        <p:txBody>
          <a:bodyPr/>
          <a:lstStyle/>
          <a:p>
            <a:r>
              <a:rPr lang="sq-AL" sz="2400" dirty="0" smtClean="0"/>
              <a:t>Kontrata </a:t>
            </a:r>
            <a:r>
              <a:rPr lang="sq-AL" sz="2400" dirty="0"/>
              <a:t>për shërbime – do të jetë e barabartë me kompensimin total të parashikuar dhe shumat e kthyeshme që do të paguhen nga AK gjatë afatit të kontratës</a:t>
            </a:r>
            <a:r>
              <a:rPr lang="sq-AL" sz="2400" dirty="0" smtClean="0"/>
              <a:t>;</a:t>
            </a:r>
          </a:p>
          <a:p>
            <a:pPr marL="0" indent="0">
              <a:buNone/>
            </a:pPr>
            <a:endParaRPr lang="sq-AL" sz="2400" dirty="0" smtClean="0"/>
          </a:p>
          <a:p>
            <a:r>
              <a:rPr lang="sq-AL" sz="2400" dirty="0" smtClean="0"/>
              <a:t>Rregulla </a:t>
            </a:r>
            <a:r>
              <a:rPr lang="sq-AL" sz="2400" dirty="0"/>
              <a:t>të veçanta: </a:t>
            </a:r>
            <a:r>
              <a:rPr lang="sq-AL" sz="2400" dirty="0" smtClean="0"/>
              <a:t>ne </a:t>
            </a:r>
            <a:r>
              <a:rPr lang="sq-AL" sz="2400" dirty="0"/>
              <a:t>rast shërbimesh </a:t>
            </a:r>
            <a:r>
              <a:rPr lang="sq-AL" sz="2400" b="1" dirty="0"/>
              <a:t>sigurimi</a:t>
            </a:r>
            <a:r>
              <a:rPr lang="sq-AL" sz="2400" dirty="0"/>
              <a:t>: </a:t>
            </a:r>
            <a:r>
              <a:rPr lang="sq-AL" sz="2400" dirty="0" smtClean="0"/>
              <a:t>kësti </a:t>
            </a:r>
            <a:r>
              <a:rPr lang="sq-AL" sz="2400" dirty="0"/>
              <a:t>i sigurimit i pagueshëm; </a:t>
            </a:r>
            <a:endParaRPr lang="sq-AL" sz="2400" dirty="0" smtClean="0"/>
          </a:p>
          <a:p>
            <a:r>
              <a:rPr lang="sq-AL" sz="2400" dirty="0" smtClean="0"/>
              <a:t>Ne </a:t>
            </a:r>
            <a:r>
              <a:rPr lang="sq-AL" sz="2400" dirty="0"/>
              <a:t>rast shërbimesh </a:t>
            </a:r>
            <a:r>
              <a:rPr lang="sq-AL" sz="2400" b="1" dirty="0"/>
              <a:t>bankare</a:t>
            </a:r>
            <a:r>
              <a:rPr lang="sq-AL" sz="2400" dirty="0"/>
              <a:t> dhe shërbimesh të tjera financiare: kontribute, provizione, interesa dhe lloje tjera të kompensimit; </a:t>
            </a:r>
            <a:endParaRPr lang="sq-AL" sz="2400" dirty="0" smtClean="0"/>
          </a:p>
          <a:p>
            <a:r>
              <a:rPr lang="sq-AL" sz="2400" dirty="0" smtClean="0"/>
              <a:t>Ne </a:t>
            </a:r>
            <a:r>
              <a:rPr lang="sq-AL" sz="2400" dirty="0"/>
              <a:t>rast shërbimesh </a:t>
            </a:r>
            <a:r>
              <a:rPr lang="sq-AL" sz="2400" b="1" dirty="0"/>
              <a:t>projektimi</a:t>
            </a:r>
            <a:r>
              <a:rPr lang="sq-AL" sz="2400" dirty="0"/>
              <a:t>: kontribute apo provizione. </a:t>
            </a:r>
            <a:r>
              <a:rPr lang="sq-AL" sz="2400" dirty="0" smtClean="0"/>
              <a:t>-</a:t>
            </a:r>
          </a:p>
        </p:txBody>
      </p:sp>
    </p:spTree>
    <p:extLst>
      <p:ext uri="{BB962C8B-B14F-4D97-AF65-F5344CB8AC3E}">
        <p14:creationId xmlns:p14="http://schemas.microsoft.com/office/powerpoint/2010/main" val="1658134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27088" y="1143000"/>
            <a:ext cx="7704137" cy="2308324"/>
          </a:xfrm>
          <a:prstGeom prst="rect">
            <a:avLst/>
          </a:prstGeom>
        </p:spPr>
        <p:txBody>
          <a:bodyPr wrap="square">
            <a:spAutoFit/>
          </a:bodyPr>
          <a:lstStyle/>
          <a:p>
            <a:pPr marL="381000" indent="-381000">
              <a:defRPr/>
            </a:pPr>
            <a:endParaRPr lang="en-US" sz="2400" dirty="0" smtClean="0">
              <a:solidFill>
                <a:srgbClr val="0000FF"/>
              </a:solidFill>
              <a:latin typeface="Arial" pitchFamily="34" charset="0"/>
              <a:cs typeface="Arial" pitchFamily="34" charset="0"/>
            </a:endParaRPr>
          </a:p>
          <a:p>
            <a:pPr lvl="0"/>
            <a:endParaRPr lang="en-US" sz="2400" b="1" dirty="0" smtClean="0"/>
          </a:p>
          <a:p>
            <a:pPr lvl="0">
              <a:buFont typeface="Arial" pitchFamily="34" charset="0"/>
              <a:buChar char="•"/>
            </a:pPr>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p:txBody>
      </p:sp>
      <p:sp>
        <p:nvSpPr>
          <p:cNvPr id="3"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endParaRPr lang="en-US" sz="3600" b="1" dirty="0" smtClean="0">
              <a:solidFill>
                <a:srgbClr val="FF0000"/>
              </a:solidFill>
            </a:endParaRPr>
          </a:p>
        </p:txBody>
      </p:sp>
      <p:sp>
        <p:nvSpPr>
          <p:cNvPr id="7" name="Title 1"/>
          <p:cNvSpPr txBox="1">
            <a:spLocks/>
          </p:cNvSpPr>
          <p:nvPr/>
        </p:nvSpPr>
        <p:spPr>
          <a:xfrm>
            <a:off x="0" y="1"/>
            <a:ext cx="9144000" cy="12192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r>
              <a:rPr lang="sq-AL" sz="2800" b="1" i="1" dirty="0" smtClean="0">
                <a:solidFill>
                  <a:schemeClr val="accent1">
                    <a:lumMod val="25000"/>
                  </a:schemeClr>
                </a:solidFill>
                <a:latin typeface="Cambria" panose="02040503050406030204" pitchFamily="18" charset="0"/>
                <a:ea typeface="Cambria" panose="02040503050406030204" pitchFamily="18" charset="0"/>
              </a:rPr>
              <a:t>Vlera e parashikuar e kontratave te shërbimeve</a:t>
            </a:r>
            <a:r>
              <a:rPr lang="en-US" sz="2800" b="1" i="1" dirty="0" smtClean="0">
                <a:solidFill>
                  <a:schemeClr val="accent1">
                    <a:lumMod val="25000"/>
                  </a:schemeClr>
                </a:solidFill>
                <a:latin typeface="Cambria" panose="02040503050406030204" pitchFamily="18" charset="0"/>
                <a:ea typeface="Cambria" panose="02040503050406030204" pitchFamily="18" charset="0"/>
              </a:rPr>
              <a:t> (2)</a:t>
            </a:r>
          </a:p>
        </p:txBody>
      </p:sp>
      <p:sp>
        <p:nvSpPr>
          <p:cNvPr id="8" name="Rectangle 7"/>
          <p:cNvSpPr/>
          <p:nvPr/>
        </p:nvSpPr>
        <p:spPr>
          <a:xfrm>
            <a:off x="0" y="1524000"/>
            <a:ext cx="9144000" cy="4524315"/>
          </a:xfrm>
          <a:prstGeom prst="rect">
            <a:avLst/>
          </a:prstGeom>
        </p:spPr>
        <p:txBody>
          <a:bodyPr wrap="square">
            <a:spAutoFit/>
          </a:bodyPr>
          <a:lstStyle/>
          <a:p>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rastin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kontrate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propozuar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shërbimeve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nuk</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cek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çmimin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përgjithshëm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vlera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duhet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marrë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bazë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llogaritjen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vlerës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parashikuar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kontratës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tillë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është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vijon</a:t>
            </a:r>
            <a:r>
              <a:rPr lang="en-US" sz="2400" dirty="0">
                <a:latin typeface="Cambria" panose="02040503050406030204" pitchFamily="18" charset="0"/>
                <a:ea typeface="Cambria" panose="02040503050406030204" pitchFamily="18" charset="0"/>
              </a:rPr>
              <a:t>: </a:t>
            </a:r>
            <a:endParaRPr lang="sq-AL" sz="2400"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 </a:t>
            </a:r>
            <a:endParaRPr lang="en-US" sz="2400" dirty="0" smtClean="0">
              <a:latin typeface="Cambria" panose="02040503050406030204" pitchFamily="18" charset="0"/>
              <a:ea typeface="Cambria" panose="02040503050406030204" pitchFamily="18" charset="0"/>
            </a:endParaRPr>
          </a:p>
          <a:p>
            <a:pPr marL="457200" lvl="0" indent="-457200">
              <a:buFont typeface="+mj-lt"/>
              <a:buAutoNum type="alphaLcPeriod"/>
            </a:pPr>
            <a:r>
              <a:rPr lang="sq-AL" sz="2400" b="1" dirty="0" smtClean="0">
                <a:latin typeface="Cambria" panose="02040503050406030204" pitchFamily="18" charset="0"/>
                <a:ea typeface="Cambria" panose="02040503050406030204" pitchFamily="18" charset="0"/>
              </a:rPr>
              <a:t>Ne rast kontrate me afat te caktuar deri ne 48 muaj ose me pak</a:t>
            </a:r>
            <a:r>
              <a:rPr lang="sq-AL" sz="2400" dirty="0" smtClean="0">
                <a:latin typeface="Cambria" panose="02040503050406030204" pitchFamily="18" charset="0"/>
                <a:ea typeface="Cambria" panose="02040503050406030204" pitchFamily="18" charset="0"/>
              </a:rPr>
              <a:t>, </a:t>
            </a:r>
            <a:r>
              <a:rPr lang="sq-AL" sz="2400" b="1" u="sng" dirty="0" smtClean="0">
                <a:latin typeface="Cambria" panose="02040503050406030204" pitchFamily="18" charset="0"/>
                <a:ea typeface="Cambria" panose="02040503050406030204" pitchFamily="18" charset="0"/>
              </a:rPr>
              <a:t>vlera e përgjithshme e parashikuar e kontratës</a:t>
            </a:r>
            <a:r>
              <a:rPr lang="sq-AL" sz="2400" dirty="0" smtClean="0">
                <a:latin typeface="Cambria" panose="02040503050406030204" pitchFamily="18" charset="0"/>
                <a:ea typeface="Cambria" panose="02040503050406030204" pitchFamily="18" charset="0"/>
              </a:rPr>
              <a:t>;</a:t>
            </a:r>
            <a:endParaRPr lang="en-US" sz="2400" dirty="0" smtClean="0">
              <a:latin typeface="Cambria" panose="02040503050406030204" pitchFamily="18" charset="0"/>
              <a:ea typeface="Cambria" panose="02040503050406030204" pitchFamily="18" charset="0"/>
            </a:endParaRPr>
          </a:p>
          <a:p>
            <a:pPr lvl="0"/>
            <a:endParaRPr lang="en-US" sz="2400" dirty="0" smtClean="0">
              <a:latin typeface="Cambria" panose="02040503050406030204" pitchFamily="18" charset="0"/>
              <a:ea typeface="Cambria" panose="02040503050406030204" pitchFamily="18" charset="0"/>
            </a:endParaRPr>
          </a:p>
          <a:p>
            <a:pPr marL="457200" lvl="0" indent="-457200">
              <a:buFont typeface="+mj-lt"/>
              <a:buAutoNum type="alphaLcPeriod"/>
            </a:pPr>
            <a:r>
              <a:rPr lang="sq-AL" sz="2400" b="1" dirty="0" smtClean="0">
                <a:latin typeface="Cambria" panose="02040503050406030204" pitchFamily="18" charset="0"/>
                <a:ea typeface="Cambria" panose="02040503050406030204" pitchFamily="18" charset="0"/>
              </a:rPr>
              <a:t>Ne rast kontrate me afat te pacaktuar ose me te gjate se 48 muaj</a:t>
            </a:r>
            <a:r>
              <a:rPr lang="sq-AL" sz="2400" dirty="0" smtClean="0">
                <a:latin typeface="Cambria" panose="02040503050406030204" pitchFamily="18" charset="0"/>
                <a:ea typeface="Cambria" panose="02040503050406030204" pitchFamily="18" charset="0"/>
              </a:rPr>
              <a:t>, </a:t>
            </a:r>
            <a:r>
              <a:rPr lang="sq-AL" sz="2400" b="1" u="sng" dirty="0" smtClean="0">
                <a:latin typeface="Cambria" panose="02040503050406030204" pitchFamily="18" charset="0"/>
                <a:ea typeface="Cambria" panose="02040503050406030204" pitchFamily="18" charset="0"/>
              </a:rPr>
              <a:t>vlera e parashikuar mujore e shumëzuar me 48.</a:t>
            </a:r>
            <a:endParaRPr lang="en-US" sz="2400" b="1" u="sng"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 </a:t>
            </a:r>
            <a:endParaRPr lang="en-US" sz="2400" dirty="0" smtClean="0">
              <a:latin typeface="Cambria" panose="02040503050406030204" pitchFamily="18" charset="0"/>
              <a:ea typeface="Cambria" panose="02040503050406030204" pitchFamily="18" charset="0"/>
            </a:endParaRPr>
          </a:p>
          <a:p>
            <a:pPr marL="457200" lvl="0" indent="-457200"/>
            <a:endParaRPr lang="en-US" sz="2400" dirty="0" smtClean="0"/>
          </a:p>
          <a:p>
            <a:pPr lvl="0"/>
            <a:endParaRPr lang="en-US" sz="2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27088" y="1143000"/>
            <a:ext cx="7704137" cy="2308324"/>
          </a:xfrm>
          <a:prstGeom prst="rect">
            <a:avLst/>
          </a:prstGeom>
        </p:spPr>
        <p:txBody>
          <a:bodyPr wrap="square">
            <a:spAutoFit/>
          </a:bodyPr>
          <a:lstStyle/>
          <a:p>
            <a:pPr marL="381000" indent="-381000">
              <a:defRPr/>
            </a:pPr>
            <a:endParaRPr lang="en-US" sz="2400" dirty="0" smtClean="0">
              <a:solidFill>
                <a:srgbClr val="0000FF"/>
              </a:solidFill>
              <a:latin typeface="Arial" pitchFamily="34" charset="0"/>
              <a:cs typeface="Arial" pitchFamily="34" charset="0"/>
            </a:endParaRPr>
          </a:p>
          <a:p>
            <a:pPr lvl="0"/>
            <a:endParaRPr lang="en-US" sz="2400" b="1" dirty="0" smtClean="0"/>
          </a:p>
          <a:p>
            <a:pPr lvl="0">
              <a:buFont typeface="Arial" pitchFamily="34" charset="0"/>
              <a:buChar char="•"/>
            </a:pPr>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p:txBody>
      </p:sp>
      <p:sp>
        <p:nvSpPr>
          <p:cNvPr id="3"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endParaRPr lang="en-US" sz="3600" b="1" dirty="0" smtClean="0">
              <a:solidFill>
                <a:srgbClr val="FF0000"/>
              </a:solidFill>
            </a:endParaRPr>
          </a:p>
        </p:txBody>
      </p:sp>
      <p:sp>
        <p:nvSpPr>
          <p:cNvPr id="7" name="Title 1"/>
          <p:cNvSpPr txBox="1">
            <a:spLocks/>
          </p:cNvSpPr>
          <p:nvPr/>
        </p:nvSpPr>
        <p:spPr>
          <a:xfrm>
            <a:off x="0" y="1"/>
            <a:ext cx="9144000" cy="7620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r>
              <a:rPr lang="sq-AL" sz="3200" b="1" i="1" dirty="0" smtClean="0">
                <a:solidFill>
                  <a:schemeClr val="bg2">
                    <a:lumMod val="75000"/>
                  </a:schemeClr>
                </a:solidFill>
              </a:rPr>
              <a:t>Shembull</a:t>
            </a:r>
            <a:r>
              <a:rPr lang="en-US" sz="3200" b="1" i="1" dirty="0" smtClean="0">
                <a:solidFill>
                  <a:schemeClr val="bg2">
                    <a:lumMod val="75000"/>
                  </a:schemeClr>
                </a:solidFill>
              </a:rPr>
              <a:t> 1</a:t>
            </a:r>
          </a:p>
        </p:txBody>
      </p:sp>
      <p:sp>
        <p:nvSpPr>
          <p:cNvPr id="8" name="Rectangle 7"/>
          <p:cNvSpPr/>
          <p:nvPr/>
        </p:nvSpPr>
        <p:spPr>
          <a:xfrm>
            <a:off x="0" y="921217"/>
            <a:ext cx="9144000" cy="5386090"/>
          </a:xfrm>
          <a:prstGeom prst="rect">
            <a:avLst/>
          </a:prstGeom>
        </p:spPr>
        <p:txBody>
          <a:bodyPr wrap="square">
            <a:spAutoFit/>
          </a:bodyPr>
          <a:lstStyle/>
          <a:p>
            <a:r>
              <a:rPr lang="sq-AL" sz="2000" dirty="0" smtClean="0">
                <a:latin typeface="Cambria" panose="02040503050406030204" pitchFamily="18" charset="0"/>
                <a:ea typeface="Cambria" panose="02040503050406030204" pitchFamily="18" charset="0"/>
              </a:rPr>
              <a:t>Autoriteti Kontraktues synon të hyjë në </a:t>
            </a:r>
            <a:r>
              <a:rPr lang="sq-AL" sz="2000" b="1" dirty="0" smtClean="0">
                <a:latin typeface="Cambria" panose="02040503050406030204" pitchFamily="18" charset="0"/>
                <a:ea typeface="Cambria" panose="02040503050406030204" pitchFamily="18" charset="0"/>
              </a:rPr>
              <a:t>një kontratë për mirëmbajtjen</a:t>
            </a:r>
            <a:r>
              <a:rPr lang="sq-AL" sz="2000" dirty="0" smtClean="0">
                <a:latin typeface="Cambria" panose="02040503050406030204" pitchFamily="18" charset="0"/>
                <a:ea typeface="Cambria" panose="02040503050406030204" pitchFamily="18" charset="0"/>
              </a:rPr>
              <a:t> e kamionëve të </a:t>
            </a:r>
            <a:r>
              <a:rPr lang="sq-AL" sz="2000" dirty="0" err="1" smtClean="0">
                <a:latin typeface="Cambria" panose="02040503050406030204" pitchFamily="18" charset="0"/>
                <a:ea typeface="Cambria" panose="02040503050406030204" pitchFamily="18" charset="0"/>
              </a:rPr>
              <a:t>zjarrefikjes</a:t>
            </a:r>
            <a:r>
              <a:rPr lang="sq-AL" sz="2000" dirty="0" smtClean="0">
                <a:latin typeface="Cambria" panose="02040503050406030204" pitchFamily="18" charset="0"/>
                <a:ea typeface="Cambria" panose="02040503050406030204" pitchFamily="18" charset="0"/>
              </a:rPr>
              <a:t> për një periudhë prej </a:t>
            </a:r>
            <a:r>
              <a:rPr lang="sq-AL" sz="2000" b="1" dirty="0" smtClean="0">
                <a:latin typeface="Cambria" panose="02040503050406030204" pitchFamily="18" charset="0"/>
                <a:ea typeface="Cambria" panose="02040503050406030204" pitchFamily="18" charset="0"/>
              </a:rPr>
              <a:t>24 muajsh.</a:t>
            </a:r>
            <a:r>
              <a:rPr lang="sq-AL" sz="2000" dirty="0" smtClean="0">
                <a:latin typeface="Cambria" panose="02040503050406030204" pitchFamily="18" charset="0"/>
                <a:ea typeface="Cambria" panose="02040503050406030204" pitchFamily="18" charset="0"/>
              </a:rPr>
              <a:t> Kostoja e Kontratës përbëhet nga: </a:t>
            </a:r>
            <a:endParaRPr lang="en-US" sz="2000" dirty="0" smtClean="0">
              <a:latin typeface="Cambria" panose="02040503050406030204" pitchFamily="18" charset="0"/>
              <a:ea typeface="Cambria" panose="02040503050406030204" pitchFamily="18" charset="0"/>
            </a:endParaRPr>
          </a:p>
          <a:p>
            <a:pPr>
              <a:buFont typeface="Courier New" pitchFamily="49" charset="0"/>
              <a:buChar char="o"/>
            </a:pPr>
            <a:endParaRPr lang="en-US" sz="2000" dirty="0" smtClean="0">
              <a:latin typeface="Cambria" panose="02040503050406030204" pitchFamily="18" charset="0"/>
              <a:ea typeface="Cambria" panose="02040503050406030204" pitchFamily="18" charset="0"/>
            </a:endParaRPr>
          </a:p>
          <a:p>
            <a:pPr marL="457200" lvl="0" indent="-457200">
              <a:buFont typeface="+mj-lt"/>
              <a:buAutoNum type="alphaLcPeriod"/>
            </a:pPr>
            <a:r>
              <a:rPr lang="sq-AL" sz="2000" b="1" dirty="0" smtClean="0">
                <a:latin typeface="Cambria" panose="02040503050406030204" pitchFamily="18" charset="0"/>
                <a:ea typeface="Cambria" panose="02040503050406030204" pitchFamily="18" charset="0"/>
              </a:rPr>
              <a:t>një pagesë fikse mujore</a:t>
            </a:r>
            <a:r>
              <a:rPr lang="sq-AL" sz="2000" dirty="0" smtClean="0">
                <a:latin typeface="Cambria" panose="02040503050406030204" pitchFamily="18" charset="0"/>
                <a:ea typeface="Cambria" panose="02040503050406030204" pitchFamily="18" charset="0"/>
              </a:rPr>
              <a:t>, e cila paguhet pavarësisht nga puna e kryer; </a:t>
            </a:r>
            <a:r>
              <a:rPr lang="sq-AL" sz="2000" b="1" dirty="0" smtClean="0">
                <a:solidFill>
                  <a:srgbClr val="FF0000"/>
                </a:solidFill>
                <a:latin typeface="Cambria" panose="02040503050406030204" pitchFamily="18" charset="0"/>
                <a:ea typeface="Cambria" panose="02040503050406030204" pitchFamily="18" charset="0"/>
              </a:rPr>
              <a:t>plus </a:t>
            </a:r>
            <a:endParaRPr lang="en-US" sz="2000" dirty="0" smtClean="0">
              <a:latin typeface="Cambria" panose="02040503050406030204" pitchFamily="18" charset="0"/>
              <a:ea typeface="Cambria" panose="02040503050406030204" pitchFamily="18" charset="0"/>
            </a:endParaRPr>
          </a:p>
          <a:p>
            <a:pPr marL="457200" lvl="0" indent="-457200">
              <a:buFont typeface="+mj-lt"/>
              <a:buAutoNum type="alphaLcPeriod"/>
            </a:pPr>
            <a:r>
              <a:rPr lang="sq-AL" sz="2000" b="1" dirty="0" smtClean="0">
                <a:latin typeface="Cambria" panose="02040503050406030204" pitchFamily="18" charset="0"/>
                <a:ea typeface="Cambria" panose="02040503050406030204" pitchFamily="18" charset="0"/>
              </a:rPr>
              <a:t>një pagesë e ndryshueshme</a:t>
            </a:r>
            <a:r>
              <a:rPr lang="sq-AL" sz="2000" dirty="0" smtClean="0">
                <a:latin typeface="Cambria" panose="02040503050406030204" pitchFamily="18" charset="0"/>
                <a:ea typeface="Cambria" panose="02040503050406030204" pitchFamily="18" charset="0"/>
              </a:rPr>
              <a:t> bazuar në punën aktuale të mirëmbajtjes që është kryer.</a:t>
            </a:r>
            <a:endParaRPr lang="sq-AL" sz="2000" dirty="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Vlera </a:t>
            </a:r>
            <a:r>
              <a:rPr lang="sq-AL" sz="2000" dirty="0">
                <a:latin typeface="Cambria" panose="02040503050406030204" pitchFamily="18" charset="0"/>
                <a:ea typeface="Cambria" panose="02040503050406030204" pitchFamily="18" charset="0"/>
              </a:rPr>
              <a:t>e përgjithshme e kontratës është për këtë arsye e pasigurt</a:t>
            </a:r>
            <a:r>
              <a:rPr lang="en-US" sz="2000" dirty="0" smtClean="0">
                <a:latin typeface="Cambria" panose="02040503050406030204" pitchFamily="18" charset="0"/>
                <a:ea typeface="Cambria" panose="02040503050406030204" pitchFamily="18" charset="0"/>
              </a:rPr>
              <a:t>!!!</a:t>
            </a:r>
          </a:p>
          <a:p>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AK </a:t>
            </a:r>
            <a:r>
              <a:rPr lang="sq-AL" sz="2000" dirty="0">
                <a:latin typeface="Cambria" panose="02040503050406030204" pitchFamily="18" charset="0"/>
                <a:ea typeface="Cambria" panose="02040503050406030204" pitchFamily="18" charset="0"/>
              </a:rPr>
              <a:t>përdor informacion nga </a:t>
            </a:r>
            <a:r>
              <a:rPr lang="sq-AL" sz="2000" b="1" dirty="0">
                <a:latin typeface="Cambria" panose="02040503050406030204" pitchFamily="18" charset="0"/>
                <a:ea typeface="Cambria" panose="02040503050406030204" pitchFamily="18" charset="0"/>
              </a:rPr>
              <a:t>kontratat e mëparshme të mirëmbajtjes</a:t>
            </a:r>
            <a:r>
              <a:rPr lang="sq-AL" sz="2000" dirty="0">
                <a:latin typeface="Cambria" panose="02040503050406030204" pitchFamily="18" charset="0"/>
                <a:ea typeface="Cambria" panose="02040503050406030204" pitchFamily="18" charset="0"/>
              </a:rPr>
              <a:t> për të llogaritur vlerën e mundshme të pagesave të ndryshueshme</a:t>
            </a:r>
            <a:r>
              <a:rPr lang="sq-AL" sz="2000" dirty="0" smtClean="0">
                <a:latin typeface="Cambria" panose="02040503050406030204" pitchFamily="18" charset="0"/>
                <a:ea typeface="Cambria" panose="02040503050406030204" pitchFamily="18" charset="0"/>
              </a:rPr>
              <a:t>.</a:t>
            </a:r>
          </a:p>
          <a:p>
            <a:endParaRPr lang="en-US" sz="20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sq-AL" sz="2000" dirty="0">
                <a:latin typeface="Cambria" panose="02040503050406030204" pitchFamily="18" charset="0"/>
                <a:ea typeface="Cambria" panose="02040503050406030204" pitchFamily="18" charset="0"/>
              </a:rPr>
              <a:t> Më pas </a:t>
            </a:r>
            <a:r>
              <a:rPr lang="sq-AL" sz="2000" b="1" dirty="0">
                <a:latin typeface="Cambria" panose="02040503050406030204" pitchFamily="18" charset="0"/>
                <a:ea typeface="Cambria" panose="02040503050406030204" pitchFamily="18" charset="0"/>
              </a:rPr>
              <a:t>ai llogarit çmimin</a:t>
            </a:r>
            <a:r>
              <a:rPr lang="en-US" sz="2000" b="1" dirty="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total të parashikuar duke </a:t>
            </a:r>
            <a:r>
              <a:rPr lang="sq-AL" sz="2000" b="1" dirty="0" smtClean="0">
                <a:latin typeface="Cambria" panose="02040503050406030204" pitchFamily="18" charset="0"/>
                <a:ea typeface="Cambria" panose="02040503050406030204" pitchFamily="18" charset="0"/>
              </a:rPr>
              <a:t>mbledhur</a:t>
            </a:r>
            <a:r>
              <a:rPr lang="sq-AL" sz="2000" dirty="0">
                <a:latin typeface="Cambria" panose="02040503050406030204" pitchFamily="18" charset="0"/>
                <a:ea typeface="Cambria" panose="02040503050406030204" pitchFamily="18" charset="0"/>
              </a:rPr>
              <a:t> </a:t>
            </a:r>
            <a:endParaRPr lang="en-US" sz="2000" dirty="0">
              <a:latin typeface="Cambria" panose="02040503050406030204" pitchFamily="18" charset="0"/>
              <a:ea typeface="Cambria" panose="02040503050406030204" pitchFamily="18" charset="0"/>
            </a:endParaRPr>
          </a:p>
          <a:p>
            <a:pPr marL="914400" lvl="1" indent="-457200">
              <a:buFont typeface="Wingdings" panose="05000000000000000000" pitchFamily="2" charset="2"/>
              <a:buChar char="§"/>
            </a:pPr>
            <a:r>
              <a:rPr lang="sq-AL" sz="2000" b="1" dirty="0">
                <a:latin typeface="Cambria" panose="02040503050406030204" pitchFamily="18" charset="0"/>
                <a:ea typeface="Cambria" panose="02040503050406030204" pitchFamily="18" charset="0"/>
              </a:rPr>
              <a:t>vlerën e përgjithshme të pagesave fikse në 24 muaj </a:t>
            </a:r>
            <a:r>
              <a:rPr lang="sq-AL" sz="2000" dirty="0">
                <a:latin typeface="Cambria" panose="02040503050406030204" pitchFamily="18" charset="0"/>
                <a:ea typeface="Cambria" panose="02040503050406030204" pitchFamily="18" charset="0"/>
              </a:rPr>
              <a:t>plus </a:t>
            </a:r>
            <a:endParaRPr lang="en-US" sz="2000" dirty="0">
              <a:latin typeface="Cambria" panose="02040503050406030204" pitchFamily="18" charset="0"/>
              <a:ea typeface="Cambria" panose="02040503050406030204" pitchFamily="18" charset="0"/>
            </a:endParaRPr>
          </a:p>
          <a:p>
            <a:pPr marL="914400" lvl="1" indent="-457200">
              <a:buFont typeface="Wingdings" panose="05000000000000000000" pitchFamily="2" charset="2"/>
              <a:buChar char="§"/>
            </a:pPr>
            <a:r>
              <a:rPr lang="sq-AL" sz="2000" b="1" dirty="0">
                <a:latin typeface="Cambria" panose="02040503050406030204" pitchFamily="18" charset="0"/>
                <a:ea typeface="Cambria" panose="02040503050406030204" pitchFamily="18" charset="0"/>
              </a:rPr>
              <a:t>vlerën e parashikuar të pagesave të ndryshueshme në 24 muaj</a:t>
            </a:r>
            <a:endParaRPr lang="en-US" sz="2000" dirty="0">
              <a:latin typeface="Cambria" panose="02040503050406030204" pitchFamily="18" charset="0"/>
              <a:ea typeface="Cambria" panose="02040503050406030204" pitchFamily="18" charset="0"/>
            </a:endParaRPr>
          </a:p>
          <a:p>
            <a:pPr algn="ctr"/>
            <a:endParaRPr lang="en-US" sz="2000" dirty="0" smtClean="0">
              <a:latin typeface="Cambria" panose="02040503050406030204" pitchFamily="18" charset="0"/>
              <a:ea typeface="Cambria" panose="02040503050406030204" pitchFamily="18" charset="0"/>
            </a:endParaRPr>
          </a:p>
          <a:p>
            <a:pPr lvl="0"/>
            <a:endParaRPr lang="en-US" sz="24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27088" y="1143000"/>
            <a:ext cx="7704137" cy="2308324"/>
          </a:xfrm>
          <a:prstGeom prst="rect">
            <a:avLst/>
          </a:prstGeom>
        </p:spPr>
        <p:txBody>
          <a:bodyPr wrap="square">
            <a:spAutoFit/>
          </a:bodyPr>
          <a:lstStyle/>
          <a:p>
            <a:pPr marL="381000" indent="-381000">
              <a:defRPr/>
            </a:pPr>
            <a:endParaRPr lang="en-US" sz="2400" dirty="0" smtClean="0">
              <a:solidFill>
                <a:srgbClr val="0000FF"/>
              </a:solidFill>
              <a:latin typeface="Arial" pitchFamily="34" charset="0"/>
              <a:cs typeface="Arial" pitchFamily="34" charset="0"/>
            </a:endParaRPr>
          </a:p>
          <a:p>
            <a:pPr lvl="0"/>
            <a:endParaRPr lang="en-US" sz="2400" b="1" dirty="0" smtClean="0"/>
          </a:p>
          <a:p>
            <a:pPr lvl="0">
              <a:buFont typeface="Arial" pitchFamily="34" charset="0"/>
              <a:buChar char="•"/>
            </a:pPr>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p:txBody>
      </p:sp>
      <p:sp>
        <p:nvSpPr>
          <p:cNvPr id="3" name="Title 1"/>
          <p:cNvSpPr txBox="1">
            <a:spLocks/>
          </p:cNvSpPr>
          <p:nvPr/>
        </p:nvSpPr>
        <p:spPr>
          <a:xfrm>
            <a:off x="0" y="476672"/>
            <a:ext cx="8534400"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r>
              <a:rPr lang="sq-AL" sz="2800" b="1" i="1" dirty="0" smtClean="0">
                <a:solidFill>
                  <a:schemeClr val="bg2">
                    <a:lumMod val="75000"/>
                  </a:schemeClr>
                </a:solidFill>
              </a:rPr>
              <a:t>Vlera e parashikuar e kontratave te shërbimeve</a:t>
            </a:r>
            <a:r>
              <a:rPr lang="en-US" sz="2800" b="1" i="1" dirty="0" smtClean="0">
                <a:solidFill>
                  <a:schemeClr val="bg2">
                    <a:lumMod val="75000"/>
                  </a:schemeClr>
                </a:solidFill>
              </a:rPr>
              <a:t> </a:t>
            </a:r>
          </a:p>
        </p:txBody>
      </p:sp>
      <p:sp>
        <p:nvSpPr>
          <p:cNvPr id="5" name="Rectangle 4"/>
          <p:cNvSpPr/>
          <p:nvPr/>
        </p:nvSpPr>
        <p:spPr>
          <a:xfrm>
            <a:off x="0" y="1600200"/>
            <a:ext cx="9144000" cy="5632311"/>
          </a:xfrm>
          <a:prstGeom prst="rect">
            <a:avLst/>
          </a:prstGeom>
        </p:spPr>
        <p:txBody>
          <a:bodyPr wrap="square">
            <a:spAutoFit/>
          </a:bodyPr>
          <a:lstStyle/>
          <a:p>
            <a:pPr marL="457200" lvl="0" indent="-4572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Vlera e parashikuar e një kontrate publike duhet të llogaritet para inicimit të procedurës së prokurimit</a:t>
            </a:r>
            <a:r>
              <a:rPr lang="en-US" sz="2400" dirty="0" smtClean="0">
                <a:latin typeface="Cambria" panose="02040503050406030204" pitchFamily="18" charset="0"/>
                <a:ea typeface="Cambria" panose="02040503050406030204" pitchFamily="18" charset="0"/>
              </a:rPr>
              <a:t>;</a:t>
            </a:r>
          </a:p>
          <a:p>
            <a:pPr marL="457200" lvl="0" indent="-4572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është kriteri kryesor për përcaktimin e procedurës së prokurimit</a:t>
            </a:r>
            <a:r>
              <a:rPr lang="en-US" sz="2400" dirty="0" smtClean="0">
                <a:latin typeface="Cambria" panose="02040503050406030204" pitchFamily="18" charset="0"/>
                <a:ea typeface="Cambria" panose="02040503050406030204" pitchFamily="18" charset="0"/>
              </a:rPr>
              <a:t>;</a:t>
            </a:r>
          </a:p>
          <a:p>
            <a:pPr marL="457200" lvl="0" indent="-4572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nuk është me informate sekrete dhe si rrjedhoje AK mund ta publikoje ne Njoftimin për kontrate.</a:t>
            </a:r>
          </a:p>
          <a:p>
            <a:pPr marL="457200" lvl="0" indent="-4572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Bazuar në vlerën e parashikuar të kontratës, kontratat klasifikohen në </a:t>
            </a:r>
            <a:r>
              <a:rPr lang="sq-AL" sz="2400" b="1" dirty="0" smtClean="0">
                <a:latin typeface="Cambria" panose="02040503050406030204" pitchFamily="18" charset="0"/>
                <a:ea typeface="Cambria" panose="02040503050406030204" pitchFamily="18" charset="0"/>
              </a:rPr>
              <a:t>katër lloje të ndryshme të kontratave: </a:t>
            </a:r>
            <a:endParaRPr lang="en-US" sz="2400" b="1" dirty="0" smtClean="0">
              <a:latin typeface="Cambria" panose="02040503050406030204" pitchFamily="18" charset="0"/>
              <a:ea typeface="Cambria" panose="02040503050406030204" pitchFamily="18" charset="0"/>
            </a:endParaRPr>
          </a:p>
          <a:p>
            <a:pPr marL="457200" lvl="0" indent="-457200"/>
            <a:endParaRPr lang="en-US" sz="2400" b="1" dirty="0" smtClean="0">
              <a:latin typeface="Cambria" panose="02040503050406030204" pitchFamily="18" charset="0"/>
              <a:ea typeface="Cambria" panose="02040503050406030204" pitchFamily="18" charset="0"/>
            </a:endParaRPr>
          </a:p>
          <a:p>
            <a:pPr marL="822960" lvl="0" indent="-457200">
              <a:buFont typeface="+mj-lt"/>
              <a:buAutoNum type="arabicPeriod"/>
            </a:pPr>
            <a:r>
              <a:rPr lang="sq-AL" sz="2400" b="1" i="1" dirty="0" smtClean="0">
                <a:latin typeface="Cambria" panose="02040503050406030204" pitchFamily="18" charset="0"/>
                <a:ea typeface="Cambria" panose="02040503050406030204" pitchFamily="18" charset="0"/>
              </a:rPr>
              <a:t>“kontratë me vlerë të madhe për shërbime ”;</a:t>
            </a:r>
            <a:endParaRPr lang="en-US" sz="2400" dirty="0" smtClean="0">
              <a:latin typeface="Cambria" panose="02040503050406030204" pitchFamily="18" charset="0"/>
              <a:ea typeface="Cambria" panose="02040503050406030204" pitchFamily="18" charset="0"/>
            </a:endParaRPr>
          </a:p>
          <a:p>
            <a:pPr marL="822960" lvl="0" indent="-457200">
              <a:buFont typeface="+mj-lt"/>
              <a:buAutoNum type="arabicPeriod"/>
            </a:pPr>
            <a:r>
              <a:rPr lang="sq-AL" sz="2400" b="1" i="1" dirty="0" smtClean="0">
                <a:latin typeface="Cambria" panose="02040503050406030204" pitchFamily="18" charset="0"/>
                <a:ea typeface="Cambria" panose="02040503050406030204" pitchFamily="18" charset="0"/>
              </a:rPr>
              <a:t>“kontratë me vlerë të </a:t>
            </a:r>
            <a:r>
              <a:rPr lang="sq-AL" sz="2400" b="1" i="1" dirty="0">
                <a:latin typeface="Cambria" panose="02040503050406030204" pitchFamily="18" charset="0"/>
                <a:ea typeface="Cambria" panose="02040503050406030204" pitchFamily="18" charset="0"/>
              </a:rPr>
              <a:t>mesme për shërbime  ”;</a:t>
            </a:r>
            <a:endParaRPr lang="en-US" sz="2400" dirty="0" smtClean="0">
              <a:latin typeface="Cambria" panose="02040503050406030204" pitchFamily="18" charset="0"/>
              <a:ea typeface="Cambria" panose="02040503050406030204" pitchFamily="18" charset="0"/>
            </a:endParaRPr>
          </a:p>
          <a:p>
            <a:pPr marL="822960" lvl="0" indent="-457200">
              <a:buFont typeface="+mj-lt"/>
              <a:buAutoNum type="arabicPeriod"/>
            </a:pPr>
            <a:r>
              <a:rPr lang="sq-AL" sz="2400" b="1" i="1" dirty="0" smtClean="0">
                <a:latin typeface="Cambria" panose="02040503050406030204" pitchFamily="18" charset="0"/>
                <a:ea typeface="Cambria" panose="02040503050406030204" pitchFamily="18" charset="0"/>
              </a:rPr>
              <a:t>“kontratë me vlerë të vogël </a:t>
            </a:r>
            <a:r>
              <a:rPr lang="sq-AL" sz="2400" b="1" i="1" dirty="0">
                <a:latin typeface="Cambria" panose="02040503050406030204" pitchFamily="18" charset="0"/>
                <a:ea typeface="Cambria" panose="02040503050406030204" pitchFamily="18" charset="0"/>
              </a:rPr>
              <a:t>për </a:t>
            </a:r>
            <a:r>
              <a:rPr lang="sq-AL" sz="2400" b="1" i="1" dirty="0" smtClean="0">
                <a:latin typeface="Cambria" panose="02040503050406030204" pitchFamily="18" charset="0"/>
                <a:ea typeface="Cambria" panose="02040503050406030204" pitchFamily="18" charset="0"/>
              </a:rPr>
              <a:t>shërbime</a:t>
            </a:r>
            <a:r>
              <a:rPr lang="sq-AL" sz="2400" b="1" i="1" dirty="0">
                <a:latin typeface="Cambria" panose="02040503050406030204" pitchFamily="18" charset="0"/>
                <a:ea typeface="Cambria" panose="02040503050406030204" pitchFamily="18" charset="0"/>
              </a:rPr>
              <a:t>”</a:t>
            </a:r>
            <a:r>
              <a:rPr lang="sq-AL" sz="2400" b="1" i="1" dirty="0" smtClean="0">
                <a:latin typeface="Cambria" panose="02040503050406030204" pitchFamily="18" charset="0"/>
                <a:ea typeface="Cambria" panose="02040503050406030204" pitchFamily="18" charset="0"/>
              </a:rPr>
              <a:t> </a:t>
            </a:r>
            <a:r>
              <a:rPr lang="sq-AL" sz="2400" b="1" i="1" dirty="0">
                <a:latin typeface="Cambria" panose="02040503050406030204" pitchFamily="18" charset="0"/>
                <a:ea typeface="Cambria" panose="02040503050406030204" pitchFamily="18" charset="0"/>
              </a:rPr>
              <a:t>dhe</a:t>
            </a:r>
            <a:endParaRPr lang="en-US" sz="2400" dirty="0" smtClean="0">
              <a:latin typeface="Cambria" panose="02040503050406030204" pitchFamily="18" charset="0"/>
              <a:ea typeface="Cambria" panose="02040503050406030204" pitchFamily="18" charset="0"/>
            </a:endParaRPr>
          </a:p>
          <a:p>
            <a:pPr marL="822960" lvl="0" indent="-457200">
              <a:buFont typeface="+mj-lt"/>
              <a:buAutoNum type="arabicPeriod"/>
            </a:pPr>
            <a:r>
              <a:rPr lang="sq-AL" sz="2400" b="1" i="1" dirty="0" smtClean="0">
                <a:latin typeface="Cambria" panose="02040503050406030204" pitchFamily="18" charset="0"/>
                <a:ea typeface="Cambria" panose="02040503050406030204" pitchFamily="18" charset="0"/>
              </a:rPr>
              <a:t>“kontratë me vlerë minimale </a:t>
            </a:r>
            <a:r>
              <a:rPr lang="sq-AL" sz="2400" b="1" i="1" dirty="0">
                <a:latin typeface="Cambria" panose="02040503050406030204" pitchFamily="18" charset="0"/>
                <a:ea typeface="Cambria" panose="02040503050406030204" pitchFamily="18" charset="0"/>
              </a:rPr>
              <a:t>.</a:t>
            </a:r>
            <a:endParaRPr lang="en-US" sz="2400" dirty="0" smtClean="0">
              <a:latin typeface="Cambria" panose="02040503050406030204" pitchFamily="18" charset="0"/>
              <a:ea typeface="Cambria" panose="02040503050406030204" pitchFamily="18" charset="0"/>
            </a:endParaRPr>
          </a:p>
          <a:p>
            <a:pPr lvl="0"/>
            <a:endParaRPr lang="en-US" sz="2400" dirty="0" smtClean="0">
              <a:latin typeface="Cambria" panose="02040503050406030204" pitchFamily="18" charset="0"/>
              <a:ea typeface="Cambria" panose="02040503050406030204" pitchFamily="18" charset="0"/>
            </a:endParaRPr>
          </a:p>
          <a:p>
            <a:pPr lvl="0"/>
            <a:endParaRPr lang="en-US" sz="2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186243759"/>
              </p:ext>
            </p:extLst>
          </p:nvPr>
        </p:nvGraphicFramePr>
        <p:xfrm>
          <a:off x="457200" y="1752600"/>
          <a:ext cx="8229600" cy="393816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295400">
                <a:tc>
                  <a:txBody>
                    <a:bodyPr/>
                    <a:lstStyle/>
                    <a:p>
                      <a:pPr marL="0" marR="0">
                        <a:lnSpc>
                          <a:spcPts val="1200"/>
                        </a:lnSpc>
                        <a:spcBef>
                          <a:spcPts val="0"/>
                        </a:spcBef>
                        <a:spcAft>
                          <a:spcPts val="0"/>
                        </a:spcAft>
                      </a:pPr>
                      <a:endParaRPr lang="en-US" sz="2400" dirty="0">
                        <a:solidFill>
                          <a:schemeClr val="tx1"/>
                        </a:solidFill>
                        <a:latin typeface="Cambria" panose="02040503050406030204" pitchFamily="18" charset="0"/>
                        <a:ea typeface="Cambria" panose="02040503050406030204" pitchFamily="18" charset="0"/>
                        <a:cs typeface="Times New Roman"/>
                      </a:endParaRPr>
                    </a:p>
                    <a:p>
                      <a:pPr marL="0" marR="0">
                        <a:lnSpc>
                          <a:spcPts val="1200"/>
                        </a:lnSpc>
                        <a:spcBef>
                          <a:spcPts val="0"/>
                        </a:spcBef>
                        <a:spcAft>
                          <a:spcPts val="0"/>
                        </a:spcAft>
                      </a:pPr>
                      <a:endParaRPr lang="en-US" sz="2400" b="1" i="1" dirty="0" smtClean="0">
                        <a:solidFill>
                          <a:schemeClr val="tx1"/>
                        </a:solidFill>
                        <a:latin typeface="Cambria" panose="02040503050406030204" pitchFamily="18" charset="0"/>
                        <a:ea typeface="Cambria" panose="02040503050406030204" pitchFamily="18" charset="0"/>
                        <a:cs typeface="Arial"/>
                      </a:endParaRPr>
                    </a:p>
                    <a:p>
                      <a:pPr marL="0" marR="0">
                        <a:lnSpc>
                          <a:spcPts val="1200"/>
                        </a:lnSpc>
                        <a:spcBef>
                          <a:spcPts val="0"/>
                        </a:spcBef>
                        <a:spcAft>
                          <a:spcPts val="0"/>
                        </a:spcAft>
                      </a:pPr>
                      <a:endParaRPr lang="en-US" sz="2400" b="1" i="1" dirty="0" smtClean="0">
                        <a:solidFill>
                          <a:schemeClr val="tx1"/>
                        </a:solidFill>
                        <a:latin typeface="Cambria" panose="02040503050406030204" pitchFamily="18" charset="0"/>
                        <a:ea typeface="Cambria" panose="02040503050406030204" pitchFamily="18" charset="0"/>
                        <a:cs typeface="Arial"/>
                      </a:endParaRPr>
                    </a:p>
                    <a:p>
                      <a:pPr marL="0" marR="0">
                        <a:lnSpc>
                          <a:spcPts val="1200"/>
                        </a:lnSpc>
                        <a:spcBef>
                          <a:spcPts val="0"/>
                        </a:spcBef>
                        <a:spcAft>
                          <a:spcPts val="0"/>
                        </a:spcAft>
                      </a:pPr>
                      <a:r>
                        <a:rPr lang="sq-AL" sz="2400" b="1" i="1" dirty="0" smtClean="0">
                          <a:solidFill>
                            <a:schemeClr val="tx1"/>
                          </a:solidFill>
                          <a:latin typeface="Cambria" panose="02040503050406030204" pitchFamily="18" charset="0"/>
                          <a:ea typeface="Cambria" panose="02040503050406030204" pitchFamily="18" charset="0"/>
                          <a:cs typeface="Arial"/>
                        </a:rPr>
                        <a:t>VLERA </a:t>
                      </a:r>
                      <a:r>
                        <a:rPr lang="sq-AL" sz="2400" b="1" i="1" dirty="0">
                          <a:solidFill>
                            <a:schemeClr val="tx1"/>
                          </a:solidFill>
                          <a:latin typeface="Cambria" panose="02040503050406030204" pitchFamily="18" charset="0"/>
                          <a:ea typeface="Cambria" panose="02040503050406030204" pitchFamily="18" charset="0"/>
                          <a:cs typeface="Arial"/>
                        </a:rPr>
                        <a:t>E </a:t>
                      </a:r>
                      <a:r>
                        <a:rPr lang="sq-AL" sz="2400" b="1" i="1" dirty="0" smtClean="0">
                          <a:solidFill>
                            <a:schemeClr val="tx1"/>
                          </a:solidFill>
                          <a:latin typeface="Cambria" panose="02040503050406030204" pitchFamily="18" charset="0"/>
                          <a:ea typeface="Cambria" panose="02040503050406030204" pitchFamily="18" charset="0"/>
                          <a:cs typeface="Arial"/>
                        </a:rPr>
                        <a:t>PARASHIKUAR</a:t>
                      </a:r>
                      <a:endParaRPr lang="en-US" sz="2400" b="1" i="1" dirty="0" smtClean="0">
                        <a:solidFill>
                          <a:schemeClr val="tx1"/>
                        </a:solidFill>
                        <a:latin typeface="Cambria" panose="02040503050406030204" pitchFamily="18" charset="0"/>
                        <a:ea typeface="Cambria" panose="02040503050406030204" pitchFamily="18" charset="0"/>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sq-AL" sz="2400" b="1" i="1" dirty="0">
                          <a:solidFill>
                            <a:schemeClr val="tx1"/>
                          </a:solidFill>
                          <a:latin typeface="Cambria" panose="02040503050406030204" pitchFamily="18" charset="0"/>
                          <a:ea typeface="Cambria" panose="02040503050406030204" pitchFamily="18" charset="0"/>
                          <a:cs typeface="Arial"/>
                        </a:rPr>
                        <a:t>SHERBIM</a:t>
                      </a:r>
                      <a:endParaRPr lang="en-US" sz="2400" dirty="0">
                        <a:solidFill>
                          <a:schemeClr val="tx1"/>
                        </a:solidFill>
                        <a:latin typeface="Cambria" panose="02040503050406030204" pitchFamily="18" charset="0"/>
                        <a:ea typeface="Cambria" panose="02040503050406030204" pitchFamily="18"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53837">
                <a:tc>
                  <a:txBody>
                    <a:bodyPr/>
                    <a:lstStyle/>
                    <a:p>
                      <a:pPr marL="0" marR="0">
                        <a:lnSpc>
                          <a:spcPts val="1200"/>
                        </a:lnSpc>
                        <a:spcBef>
                          <a:spcPts val="0"/>
                        </a:spcBef>
                        <a:spcAft>
                          <a:spcPts val="0"/>
                        </a:spcAft>
                      </a:pPr>
                      <a:r>
                        <a:rPr lang="sq-AL" sz="2400" b="1" i="1" dirty="0">
                          <a:solidFill>
                            <a:schemeClr val="tx1"/>
                          </a:solidFill>
                          <a:latin typeface="Cambria" panose="02040503050406030204" pitchFamily="18" charset="0"/>
                          <a:ea typeface="Cambria" panose="02040503050406030204" pitchFamily="18" charset="0"/>
                          <a:cs typeface="Arial"/>
                        </a:rPr>
                        <a:t>VLERË TË </a:t>
                      </a:r>
                      <a:r>
                        <a:rPr lang="sq-AL" sz="2400" b="1" i="1" dirty="0" smtClean="0">
                          <a:solidFill>
                            <a:schemeClr val="tx1"/>
                          </a:solidFill>
                          <a:latin typeface="Cambria" panose="02040503050406030204" pitchFamily="18" charset="0"/>
                          <a:ea typeface="Cambria" panose="02040503050406030204" pitchFamily="18" charset="0"/>
                          <a:cs typeface="Arial"/>
                        </a:rPr>
                        <a:t>MADHE</a:t>
                      </a:r>
                      <a:endParaRPr lang="en-US" sz="2400" b="1" i="1" dirty="0" smtClean="0">
                        <a:solidFill>
                          <a:schemeClr val="tx1"/>
                        </a:solidFill>
                        <a:latin typeface="Cambria" panose="02040503050406030204" pitchFamily="18" charset="0"/>
                        <a:ea typeface="Cambria" panose="02040503050406030204" pitchFamily="18" charset="0"/>
                        <a:cs typeface="Arial"/>
                      </a:endParaRPr>
                    </a:p>
                    <a:p>
                      <a:pPr marL="0" marR="0">
                        <a:lnSpc>
                          <a:spcPts val="1200"/>
                        </a:lnSpc>
                        <a:spcBef>
                          <a:spcPts val="0"/>
                        </a:spcBef>
                        <a:spcAft>
                          <a:spcPts val="0"/>
                        </a:spcAft>
                      </a:pPr>
                      <a:endParaRPr lang="en-US" sz="2400" dirty="0">
                        <a:solidFill>
                          <a:schemeClr val="tx1"/>
                        </a:solidFill>
                        <a:latin typeface="Cambria" panose="02040503050406030204" pitchFamily="18" charset="0"/>
                        <a:ea typeface="Cambria" panose="02040503050406030204" pitchFamily="18" charset="0"/>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2400" dirty="0">
                          <a:solidFill>
                            <a:schemeClr val="tx1"/>
                          </a:solidFill>
                          <a:latin typeface="Cambria" panose="02040503050406030204" pitchFamily="18" charset="0"/>
                          <a:ea typeface="Cambria" panose="02040503050406030204" pitchFamily="18" charset="0"/>
                          <a:cs typeface="Arial"/>
                        </a:rPr>
                        <a:t>≥ 125,000 €</a:t>
                      </a:r>
                      <a:endParaRPr lang="en-US" sz="2400" dirty="0">
                        <a:solidFill>
                          <a:schemeClr val="tx1"/>
                        </a:solidFill>
                        <a:latin typeface="Cambria" panose="02040503050406030204" pitchFamily="18" charset="0"/>
                        <a:ea typeface="Cambria" panose="02040503050406030204" pitchFamily="18"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53837">
                <a:tc>
                  <a:txBody>
                    <a:bodyPr/>
                    <a:lstStyle/>
                    <a:p>
                      <a:pPr marL="0" marR="0">
                        <a:lnSpc>
                          <a:spcPts val="1200"/>
                        </a:lnSpc>
                        <a:spcBef>
                          <a:spcPts val="0"/>
                        </a:spcBef>
                        <a:spcAft>
                          <a:spcPts val="0"/>
                        </a:spcAft>
                      </a:pPr>
                      <a:r>
                        <a:rPr lang="sq-AL" sz="2400" b="1" i="1" dirty="0">
                          <a:solidFill>
                            <a:schemeClr val="tx1"/>
                          </a:solidFill>
                          <a:latin typeface="Cambria" panose="02040503050406030204" pitchFamily="18" charset="0"/>
                          <a:ea typeface="Cambria" panose="02040503050406030204" pitchFamily="18" charset="0"/>
                          <a:cs typeface="Arial"/>
                        </a:rPr>
                        <a:t>VLERË TË </a:t>
                      </a:r>
                      <a:r>
                        <a:rPr lang="sq-AL" sz="2400" b="1" i="1" dirty="0" smtClean="0">
                          <a:solidFill>
                            <a:schemeClr val="tx1"/>
                          </a:solidFill>
                          <a:latin typeface="Cambria" panose="02040503050406030204" pitchFamily="18" charset="0"/>
                          <a:ea typeface="Cambria" panose="02040503050406030204" pitchFamily="18" charset="0"/>
                          <a:cs typeface="Arial"/>
                        </a:rPr>
                        <a:t>MESME</a:t>
                      </a:r>
                      <a:endParaRPr lang="en-US" sz="2400" b="1" i="1" dirty="0" smtClean="0">
                        <a:solidFill>
                          <a:schemeClr val="tx1"/>
                        </a:solidFill>
                        <a:latin typeface="Cambria" panose="02040503050406030204" pitchFamily="18" charset="0"/>
                        <a:ea typeface="Cambria" panose="02040503050406030204" pitchFamily="18" charset="0"/>
                        <a:cs typeface="Arial"/>
                      </a:endParaRPr>
                    </a:p>
                    <a:p>
                      <a:pPr marL="0" marR="0">
                        <a:lnSpc>
                          <a:spcPts val="1200"/>
                        </a:lnSpc>
                        <a:spcBef>
                          <a:spcPts val="0"/>
                        </a:spcBef>
                        <a:spcAft>
                          <a:spcPts val="0"/>
                        </a:spcAft>
                      </a:pPr>
                      <a:endParaRPr lang="en-US" sz="2400" dirty="0">
                        <a:solidFill>
                          <a:schemeClr val="tx1"/>
                        </a:solidFill>
                        <a:latin typeface="Cambria" panose="02040503050406030204" pitchFamily="18" charset="0"/>
                        <a:ea typeface="Cambria" panose="02040503050406030204" pitchFamily="18" charset="0"/>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2400" dirty="0">
                          <a:solidFill>
                            <a:schemeClr val="tx1"/>
                          </a:solidFill>
                          <a:latin typeface="Cambria" panose="02040503050406030204" pitchFamily="18" charset="0"/>
                          <a:ea typeface="Cambria" panose="02040503050406030204" pitchFamily="18" charset="0"/>
                          <a:cs typeface="Arial"/>
                        </a:rPr>
                        <a:t>&lt; 125,000 €         </a:t>
                      </a:r>
                      <a:r>
                        <a:rPr lang="en-US" sz="2400" dirty="0">
                          <a:solidFill>
                            <a:schemeClr val="tx1"/>
                          </a:solidFill>
                          <a:latin typeface="Cambria" panose="02040503050406030204" pitchFamily="18" charset="0"/>
                          <a:ea typeface="Cambria" panose="02040503050406030204" pitchFamily="18" charset="0"/>
                          <a:cs typeface="Arial"/>
                        </a:rPr>
                        <a:t>≥ 10,000 €</a:t>
                      </a:r>
                      <a:endParaRPr lang="en-US" sz="2400" dirty="0">
                        <a:solidFill>
                          <a:schemeClr val="tx1"/>
                        </a:solidFill>
                        <a:latin typeface="Cambria" panose="02040503050406030204" pitchFamily="18" charset="0"/>
                        <a:ea typeface="Cambria" panose="02040503050406030204" pitchFamily="18"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81249">
                <a:tc>
                  <a:txBody>
                    <a:bodyPr/>
                    <a:lstStyle/>
                    <a:p>
                      <a:pPr marL="0" marR="0">
                        <a:lnSpc>
                          <a:spcPts val="1200"/>
                        </a:lnSpc>
                        <a:spcBef>
                          <a:spcPts val="0"/>
                        </a:spcBef>
                        <a:spcAft>
                          <a:spcPts val="0"/>
                        </a:spcAft>
                      </a:pPr>
                      <a:r>
                        <a:rPr lang="sq-AL" sz="2400" b="1" i="1" dirty="0">
                          <a:solidFill>
                            <a:schemeClr val="tx1"/>
                          </a:solidFill>
                          <a:latin typeface="Cambria" panose="02040503050406030204" pitchFamily="18" charset="0"/>
                          <a:ea typeface="Cambria" panose="02040503050406030204" pitchFamily="18" charset="0"/>
                          <a:cs typeface="Arial"/>
                        </a:rPr>
                        <a:t>VLERË TË VOGËL</a:t>
                      </a:r>
                      <a:endParaRPr lang="en-US" sz="2400" dirty="0">
                        <a:solidFill>
                          <a:schemeClr val="tx1"/>
                        </a:solidFill>
                        <a:latin typeface="Cambria" panose="02040503050406030204" pitchFamily="18" charset="0"/>
                        <a:ea typeface="Cambria" panose="02040503050406030204" pitchFamily="18"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GB" sz="2400" dirty="0">
                          <a:solidFill>
                            <a:schemeClr val="tx1"/>
                          </a:solidFill>
                          <a:latin typeface="Cambria" panose="02040503050406030204" pitchFamily="18" charset="0"/>
                          <a:ea typeface="Cambria" panose="02040503050406030204" pitchFamily="18" charset="0"/>
                          <a:cs typeface="Arial"/>
                        </a:rPr>
                        <a:t>&lt; 10,000 €        </a:t>
                      </a:r>
                      <a:r>
                        <a:rPr lang="en-US" sz="2400" dirty="0">
                          <a:solidFill>
                            <a:schemeClr val="tx1"/>
                          </a:solidFill>
                          <a:latin typeface="Cambria" panose="02040503050406030204" pitchFamily="18" charset="0"/>
                          <a:ea typeface="Cambria" panose="02040503050406030204" pitchFamily="18" charset="0"/>
                          <a:cs typeface="Arial"/>
                        </a:rPr>
                        <a:t>≥ 1,000 €</a:t>
                      </a:r>
                      <a:endParaRPr lang="en-US" sz="2400" dirty="0">
                        <a:solidFill>
                          <a:schemeClr val="tx1"/>
                        </a:solidFill>
                        <a:latin typeface="Cambria" panose="02040503050406030204" pitchFamily="18" charset="0"/>
                        <a:ea typeface="Cambria" panose="02040503050406030204" pitchFamily="18"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53837">
                <a:tc>
                  <a:txBody>
                    <a:bodyPr/>
                    <a:lstStyle/>
                    <a:p>
                      <a:pPr marL="0" marR="0">
                        <a:lnSpc>
                          <a:spcPts val="1200"/>
                        </a:lnSpc>
                        <a:spcBef>
                          <a:spcPts val="0"/>
                        </a:spcBef>
                        <a:spcAft>
                          <a:spcPts val="0"/>
                        </a:spcAft>
                      </a:pPr>
                      <a:r>
                        <a:rPr lang="sq-AL" sz="2400" b="1" i="1" dirty="0">
                          <a:solidFill>
                            <a:schemeClr val="tx1"/>
                          </a:solidFill>
                          <a:latin typeface="Cambria" panose="02040503050406030204" pitchFamily="18" charset="0"/>
                          <a:ea typeface="Cambria" panose="02040503050406030204" pitchFamily="18" charset="0"/>
                          <a:cs typeface="Arial"/>
                        </a:rPr>
                        <a:t>VLERË MINIMALE</a:t>
                      </a:r>
                      <a:endParaRPr lang="en-US" sz="2400" dirty="0">
                        <a:solidFill>
                          <a:schemeClr val="tx1"/>
                        </a:solidFill>
                        <a:latin typeface="Cambria" panose="02040503050406030204" pitchFamily="18" charset="0"/>
                        <a:ea typeface="Cambria" panose="02040503050406030204" pitchFamily="18"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2400" dirty="0">
                          <a:solidFill>
                            <a:schemeClr val="tx1"/>
                          </a:solidFill>
                          <a:latin typeface="Cambria" panose="02040503050406030204" pitchFamily="18" charset="0"/>
                          <a:ea typeface="Cambria" panose="02040503050406030204" pitchFamily="18" charset="0"/>
                          <a:cs typeface="Arial"/>
                        </a:rPr>
                        <a:t>&lt; 1,000 €</a:t>
                      </a:r>
                      <a:endParaRPr lang="en-US" sz="2400" dirty="0">
                        <a:solidFill>
                          <a:schemeClr val="tx1"/>
                        </a:solidFill>
                        <a:latin typeface="Cambria" panose="02040503050406030204" pitchFamily="18" charset="0"/>
                        <a:ea typeface="Cambria" panose="02040503050406030204" pitchFamily="18"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Title 1"/>
          <p:cNvSpPr txBox="1">
            <a:spLocks/>
          </p:cNvSpPr>
          <p:nvPr/>
        </p:nvSpPr>
        <p:spPr>
          <a:xfrm>
            <a:off x="381000" y="4572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r>
              <a:rPr lang="sq-AL" sz="2800" b="1" i="1" dirty="0" smtClean="0">
                <a:solidFill>
                  <a:schemeClr val="bg2">
                    <a:lumMod val="75000"/>
                  </a:schemeClr>
                </a:solidFill>
                <a:latin typeface="Cambria" panose="02040503050406030204" pitchFamily="18" charset="0"/>
                <a:ea typeface="Cambria" panose="02040503050406030204" pitchFamily="18" charset="0"/>
              </a:rPr>
              <a:t>Vlera e parashikuar e kontratave te shërbimeve</a:t>
            </a:r>
            <a:r>
              <a:rPr lang="en-US" sz="2800" b="1" i="1" dirty="0" smtClean="0">
                <a:solidFill>
                  <a:schemeClr val="bg2">
                    <a:lumMod val="75000"/>
                  </a:schemeClr>
                </a:solidFill>
                <a:latin typeface="Cambria" panose="02040503050406030204" pitchFamily="18" charset="0"/>
                <a:ea typeface="Cambria" panose="02040503050406030204" pitchFamily="18" charset="0"/>
              </a:rPr>
              <a:t> </a:t>
            </a:r>
          </a:p>
          <a:p>
            <a:pPr marL="381000" indent="-381000" algn="ctr">
              <a:defRPr/>
            </a:pPr>
            <a:endParaRPr lang="en-US" sz="3200" b="1" i="1" dirty="0" smtClean="0">
              <a:solidFill>
                <a:srgbClr val="FF0000"/>
              </a:solidFill>
            </a:endParaRPr>
          </a:p>
        </p:txBody>
      </p:sp>
    </p:spTree>
    <p:extLst>
      <p:ext uri="{BB962C8B-B14F-4D97-AF65-F5344CB8AC3E}">
        <p14:creationId xmlns:p14="http://schemas.microsoft.com/office/powerpoint/2010/main" val="3698965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9144000" cy="4830763"/>
          </a:xfrm>
        </p:spPr>
        <p:txBody>
          <a:bodyPr/>
          <a:lstStyle/>
          <a:p>
            <a:pPr marL="6858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nëse AK synon të bëjë dhënien e kontratave </a:t>
            </a:r>
            <a:r>
              <a:rPr lang="sq-AL" sz="2400" b="1" dirty="0" smtClean="0">
                <a:latin typeface="Cambria" panose="02040503050406030204" pitchFamily="18" charset="0"/>
                <a:ea typeface="Cambria" panose="02040503050406030204" pitchFamily="18" charset="0"/>
              </a:rPr>
              <a:t>gjatë periudhës së ardhshme 12 mujore të</a:t>
            </a:r>
            <a:r>
              <a:rPr lang="sq-AL" sz="2400" dirty="0" smtClean="0">
                <a:latin typeface="Cambria" panose="02040503050406030204" pitchFamily="18" charset="0"/>
                <a:ea typeface="Cambria" panose="02040503050406030204" pitchFamily="18" charset="0"/>
              </a:rPr>
              <a:t>:</a:t>
            </a:r>
          </a:p>
          <a:p>
            <a:pPr marL="685800">
              <a:buFont typeface="Wingdings" panose="05000000000000000000" pitchFamily="2" charset="2"/>
              <a:buChar char="§"/>
            </a:pPr>
            <a:endParaRPr lang="sq-AL" sz="2400" dirty="0" smtClean="0">
              <a:latin typeface="Cambria" panose="02040503050406030204" pitchFamily="18" charset="0"/>
              <a:ea typeface="Cambria" panose="02040503050406030204" pitchFamily="18" charset="0"/>
            </a:endParaRPr>
          </a:p>
          <a:p>
            <a:pPr marL="6858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një apo më shumë </a:t>
            </a:r>
            <a:r>
              <a:rPr lang="sq-AL" sz="2400" b="1" u="sng" dirty="0" smtClean="0">
                <a:latin typeface="Cambria" panose="02040503050406030204" pitchFamily="18" charset="0"/>
                <a:ea typeface="Cambria" panose="02040503050406030204" pitchFamily="18" charset="0"/>
              </a:rPr>
              <a:t>kontratave për shërbime</a:t>
            </a:r>
            <a:r>
              <a:rPr lang="sq-AL" sz="2400" dirty="0" smtClean="0">
                <a:latin typeface="Cambria" panose="02040503050406030204" pitchFamily="18" charset="0"/>
                <a:ea typeface="Cambria" panose="02040503050406030204" pitchFamily="18" charset="0"/>
              </a:rPr>
              <a:t> të cilat kanë një vlerë të parashikuar, të vetme apo të përbashkët, prej </a:t>
            </a:r>
            <a:r>
              <a:rPr lang="sq-AL" sz="2400" b="1" u="sng" dirty="0" smtClean="0">
                <a:latin typeface="Cambria" panose="02040503050406030204" pitchFamily="18" charset="0"/>
                <a:ea typeface="Cambria" panose="02040503050406030204" pitchFamily="18" charset="0"/>
              </a:rPr>
              <a:t>500,000 Euro apo më shumë</a:t>
            </a:r>
            <a:r>
              <a:rPr lang="en-US" sz="2400" b="1" u="sng" dirty="0" smtClean="0">
                <a:latin typeface="Cambria" panose="02040503050406030204" pitchFamily="18" charset="0"/>
                <a:ea typeface="Cambria" panose="02040503050406030204" pitchFamily="18" charset="0"/>
              </a:rPr>
              <a:t>.</a:t>
            </a:r>
          </a:p>
          <a:p>
            <a:pPr indent="0">
              <a:buNone/>
            </a:pPr>
            <a:endParaRPr lang="sq-AL" sz="2400" b="1" u="sng" dirty="0" smtClean="0">
              <a:latin typeface="Cambria" panose="02040503050406030204" pitchFamily="18" charset="0"/>
              <a:ea typeface="Cambria" panose="02040503050406030204" pitchFamily="18" charset="0"/>
            </a:endParaRPr>
          </a:p>
          <a:p>
            <a:pPr marL="685800">
              <a:buFont typeface="Wingdings" panose="05000000000000000000" pitchFamily="2" charset="2"/>
              <a:buChar char="§"/>
            </a:pPr>
            <a:r>
              <a:rPr lang="sq-AL" sz="2400" b="1" dirty="0" smtClean="0">
                <a:latin typeface="Cambria" panose="02040503050406030204" pitchFamily="18" charset="0"/>
                <a:ea typeface="Cambria" panose="02040503050406030204" pitchFamily="18" charset="0"/>
              </a:rPr>
              <a:t>Përgatis dhe publikoj një Njoftim Indikativ</a:t>
            </a:r>
            <a:r>
              <a:rPr lang="en-US" sz="2400" b="1" dirty="0" smtClean="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sa më shpejtë që është e mundshme pas fillimit të vitit fiskal në fjalë </a:t>
            </a:r>
            <a:r>
              <a:rPr lang="en-US" sz="2400" dirty="0" smtClean="0">
                <a:latin typeface="Cambria" panose="02040503050406030204" pitchFamily="18" charset="0"/>
                <a:ea typeface="Cambria" panose="02040503050406030204" pitchFamily="18" charset="0"/>
              </a:rPr>
              <a:t>.</a:t>
            </a:r>
            <a:endParaRPr lang="sq-AL" sz="2400" dirty="0" smtClean="0">
              <a:latin typeface="Cambria" panose="02040503050406030204" pitchFamily="18" charset="0"/>
              <a:ea typeface="Cambria" panose="02040503050406030204" pitchFamily="18" charset="0"/>
            </a:endParaRPr>
          </a:p>
          <a:p>
            <a:pPr indent="0">
              <a:buNone/>
            </a:pPr>
            <a:endParaRPr lang="en-GB" sz="2400" dirty="0" smtClean="0">
              <a:latin typeface="Cambria" panose="02040503050406030204" pitchFamily="18" charset="0"/>
              <a:ea typeface="Cambria" panose="02040503050406030204" pitchFamily="18" charset="0"/>
            </a:endParaRPr>
          </a:p>
          <a:p>
            <a:pPr indent="0">
              <a:buNone/>
            </a:pPr>
            <a:endParaRPr lang="en-US" sz="2400" dirty="0" smtClean="0"/>
          </a:p>
          <a:p>
            <a:pPr indent="0">
              <a:buFont typeface="Wingdings" pitchFamily="2" charset="2"/>
              <a:buChar char="Ø"/>
            </a:pPr>
            <a:endParaRPr lang="en-US" sz="2400" dirty="0" smtClean="0"/>
          </a:p>
        </p:txBody>
      </p:sp>
      <p:sp>
        <p:nvSpPr>
          <p:cNvPr id="4" name="Title 1"/>
          <p:cNvSpPr txBox="1">
            <a:spLocks/>
          </p:cNvSpPr>
          <p:nvPr/>
        </p:nvSpPr>
        <p:spPr>
          <a:xfrm>
            <a:off x="462756" y="476672"/>
            <a:ext cx="83002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0" indent="0" algn="ctr">
              <a:buNone/>
            </a:pPr>
            <a:endParaRPr lang="en-US" sz="3600" b="1" i="1" dirty="0" smtClean="0">
              <a:solidFill>
                <a:srgbClr val="FF0000"/>
              </a:solidFill>
            </a:endParaRPr>
          </a:p>
        </p:txBody>
      </p:sp>
      <p:sp>
        <p:nvSpPr>
          <p:cNvPr id="6" name="Title 1"/>
          <p:cNvSpPr txBox="1">
            <a:spLocks/>
          </p:cNvSpPr>
          <p:nvPr/>
        </p:nvSpPr>
        <p:spPr>
          <a:xfrm>
            <a:off x="0" y="1"/>
            <a:ext cx="9144000" cy="9143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r>
              <a:rPr lang="sq-AL" sz="2600" b="1" i="1" dirty="0" smtClean="0">
                <a:solidFill>
                  <a:schemeClr val="bg2">
                    <a:lumMod val="75000"/>
                  </a:schemeClr>
                </a:solidFill>
                <a:latin typeface="Cambria" panose="02040503050406030204" pitchFamily="18" charset="0"/>
                <a:ea typeface="Cambria" panose="02040503050406030204" pitchFamily="18" charset="0"/>
              </a:rPr>
              <a:t>Njoftimi Indikativ</a:t>
            </a:r>
          </a:p>
        </p:txBody>
      </p:sp>
    </p:spTree>
    <p:extLst>
      <p:ext uri="{BB962C8B-B14F-4D97-AF65-F5344CB8AC3E}">
        <p14:creationId xmlns:p14="http://schemas.microsoft.com/office/powerpoint/2010/main" val="3698965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GB" sz="2400" b="1" i="1" dirty="0" smtClean="0">
                <a:solidFill>
                  <a:srgbClr val="FF0000"/>
                </a:solidFill>
              </a:rPr>
              <a:t/>
            </a:r>
            <a:br>
              <a:rPr lang="en-GB" sz="2400" b="1" i="1" dirty="0" smtClean="0">
                <a:solidFill>
                  <a:srgbClr val="FF0000"/>
                </a:solidFill>
              </a:rPr>
            </a:br>
            <a:r>
              <a:rPr lang="sq-AL" sz="2400" b="1" i="1" dirty="0" smtClean="0">
                <a:solidFill>
                  <a:srgbClr val="FF0000"/>
                </a:solidFill>
              </a:rPr>
              <a:t> </a:t>
            </a:r>
            <a:r>
              <a:rPr lang="sq-AL" sz="2400" b="1" i="1" dirty="0" smtClean="0">
                <a:solidFill>
                  <a:schemeClr val="bg2">
                    <a:lumMod val="75000"/>
                  </a:schemeClr>
                </a:solidFill>
              </a:rPr>
              <a:t>Klasifikimi i kontratave </a:t>
            </a:r>
            <a:r>
              <a:rPr lang="en-US" sz="2400" b="1" i="1" dirty="0" smtClean="0">
                <a:solidFill>
                  <a:schemeClr val="bg2">
                    <a:lumMod val="75000"/>
                  </a:schemeClr>
                </a:solidFill>
              </a:rPr>
              <a:t>(2) </a:t>
            </a:r>
            <a:endParaRPr lang="en-US" b="1" dirty="0">
              <a:solidFill>
                <a:schemeClr val="bg2">
                  <a:lumMod val="75000"/>
                </a:schemeClr>
              </a:solidFill>
            </a:endParaRPr>
          </a:p>
        </p:txBody>
      </p:sp>
      <p:sp>
        <p:nvSpPr>
          <p:cNvPr id="3" name="Content Placeholder 2"/>
          <p:cNvSpPr>
            <a:spLocks noGrp="1"/>
          </p:cNvSpPr>
          <p:nvPr>
            <p:ph idx="1"/>
          </p:nvPr>
        </p:nvSpPr>
        <p:spPr>
          <a:xfrm>
            <a:off x="0" y="1600200"/>
            <a:ext cx="9144000" cy="5029200"/>
          </a:xfrm>
        </p:spPr>
        <p:txBody>
          <a:bodyPr/>
          <a:lstStyle/>
          <a:p>
            <a:r>
              <a:rPr lang="sq-AL" sz="2400" dirty="0" smtClean="0">
                <a:latin typeface="Cambria" panose="02040503050406030204" pitchFamily="18" charset="0"/>
                <a:ea typeface="Cambria" panose="02040503050406030204" pitchFamily="18" charset="0"/>
              </a:rPr>
              <a:t>Klasifikimi i një kontrate shërbimi mund të jetë i vështirë, pasi qe </a:t>
            </a:r>
            <a:r>
              <a:rPr lang="sq-AL" sz="2400" b="1" dirty="0" smtClean="0">
                <a:latin typeface="Cambria" panose="02040503050406030204" pitchFamily="18" charset="0"/>
                <a:ea typeface="Cambria" panose="02040503050406030204" pitchFamily="18" charset="0"/>
              </a:rPr>
              <a:t>prej të gjitha llojeve te kontratave</a:t>
            </a:r>
            <a:r>
              <a:rPr lang="sq-AL" sz="2400" dirty="0" smtClean="0">
                <a:latin typeface="Cambria" panose="02040503050406030204" pitchFamily="18" charset="0"/>
                <a:ea typeface="Cambria" panose="02040503050406030204" pitchFamily="18" charset="0"/>
              </a:rPr>
              <a:t> në dispozicion shërbimet janë ato </a:t>
            </a:r>
            <a:r>
              <a:rPr lang="sq-AL" sz="2400" b="1" dirty="0" smtClean="0">
                <a:latin typeface="Cambria" panose="02040503050406030204" pitchFamily="18" charset="0"/>
                <a:ea typeface="Cambria" panose="02040503050406030204" pitchFamily="18" charset="0"/>
              </a:rPr>
              <a:t>te cilat me se shumti "përzihen" me llojet e tjera të kontratave</a:t>
            </a:r>
            <a:r>
              <a:rPr lang="en-US" sz="2400" b="1" dirty="0" smtClean="0">
                <a:latin typeface="Cambria" panose="02040503050406030204" pitchFamily="18" charset="0"/>
                <a:ea typeface="Cambria" panose="02040503050406030204" pitchFamily="18" charset="0"/>
              </a:rPr>
              <a:t>.</a:t>
            </a:r>
            <a:endParaRPr lang="sq-AL" sz="2400" b="1" dirty="0" smtClean="0">
              <a:latin typeface="Cambria" panose="02040503050406030204" pitchFamily="18" charset="0"/>
              <a:ea typeface="Cambria" panose="02040503050406030204" pitchFamily="18" charset="0"/>
            </a:endParaRPr>
          </a:p>
          <a:p>
            <a:pPr marL="0" indent="0">
              <a:buNone/>
            </a:pPr>
            <a:r>
              <a:rPr lang="sq-AL" sz="2400" b="1" i="1" dirty="0" smtClean="0">
                <a:solidFill>
                  <a:schemeClr val="bg2">
                    <a:lumMod val="75000"/>
                  </a:schemeClr>
                </a:solidFill>
                <a:latin typeface="Cambria" panose="02040503050406030204" pitchFamily="18" charset="0"/>
                <a:ea typeface="Cambria" panose="02040503050406030204" pitchFamily="18" charset="0"/>
              </a:rPr>
              <a:t>                                       Shembull </a:t>
            </a:r>
            <a:r>
              <a:rPr lang="en-US" sz="2400" b="1" i="1" dirty="0" smtClean="0">
                <a:solidFill>
                  <a:schemeClr val="bg2">
                    <a:lumMod val="75000"/>
                  </a:schemeClr>
                </a:solidFill>
                <a:latin typeface="Cambria" panose="02040503050406030204" pitchFamily="18" charset="0"/>
                <a:ea typeface="Cambria" panose="02040503050406030204" pitchFamily="18" charset="0"/>
              </a:rPr>
              <a:t> </a:t>
            </a:r>
            <a:r>
              <a:rPr lang="en-US" sz="2400" b="1" i="1" dirty="0">
                <a:solidFill>
                  <a:schemeClr val="bg2">
                    <a:lumMod val="75000"/>
                  </a:schemeClr>
                </a:solidFill>
                <a:latin typeface="Cambria" panose="02040503050406030204" pitchFamily="18" charset="0"/>
                <a:ea typeface="Cambria" panose="02040503050406030204" pitchFamily="18" charset="0"/>
              </a:rPr>
              <a:t>2</a:t>
            </a:r>
            <a:endParaRPr lang="sq-AL" sz="2400" b="1"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Autoriteti </a:t>
            </a:r>
            <a:r>
              <a:rPr lang="sq-AL" sz="2400" dirty="0">
                <a:latin typeface="Cambria" panose="02040503050406030204" pitchFamily="18" charset="0"/>
                <a:ea typeface="Cambria" panose="02040503050406030204" pitchFamily="18" charset="0"/>
              </a:rPr>
              <a:t>Kontraktues blen </a:t>
            </a:r>
            <a:r>
              <a:rPr lang="sq-AL" sz="2400" b="1" dirty="0">
                <a:latin typeface="Cambria" panose="02040503050406030204" pitchFamily="18" charset="0"/>
                <a:ea typeface="Cambria" panose="02040503050406030204" pitchFamily="18" charset="0"/>
              </a:rPr>
              <a:t>një makinë për fotokopjim</a:t>
            </a:r>
            <a:r>
              <a:rPr lang="sq-AL" sz="2400" dirty="0">
                <a:latin typeface="Cambria" panose="02040503050406030204" pitchFamily="18" charset="0"/>
                <a:ea typeface="Cambria" panose="02040503050406030204" pitchFamily="18" charset="0"/>
              </a:rPr>
              <a:t> dhe në të njëjtën kohë </a:t>
            </a:r>
            <a:r>
              <a:rPr lang="sq-AL" sz="2400" dirty="0" err="1">
                <a:latin typeface="Cambria" panose="02040503050406030204" pitchFamily="18" charset="0"/>
                <a:ea typeface="Cambria" panose="02040503050406030204" pitchFamily="18" charset="0"/>
              </a:rPr>
              <a:t>dakordohet</a:t>
            </a:r>
            <a:r>
              <a:rPr lang="sq-AL" sz="2400" dirty="0">
                <a:latin typeface="Cambria" panose="02040503050406030204" pitchFamily="18" charset="0"/>
                <a:ea typeface="Cambria" panose="02040503050406030204" pitchFamily="18" charset="0"/>
              </a:rPr>
              <a:t> për një </a:t>
            </a:r>
            <a:r>
              <a:rPr lang="sq-AL" sz="2400" b="1" dirty="0">
                <a:latin typeface="Cambria" panose="02040503050406030204" pitchFamily="18" charset="0"/>
                <a:ea typeface="Cambria" panose="02040503050406030204" pitchFamily="18" charset="0"/>
              </a:rPr>
              <a:t>kontratë për mirëmbajtje të vazhdueshme</a:t>
            </a:r>
            <a:r>
              <a:rPr lang="en-US" sz="2400" b="1" dirty="0">
                <a:latin typeface="Cambria" panose="02040503050406030204" pitchFamily="18" charset="0"/>
                <a:ea typeface="Cambria" panose="02040503050406030204" pitchFamily="18" charset="0"/>
              </a:rPr>
              <a:t>.</a:t>
            </a:r>
            <a:r>
              <a:rPr lang="sq-AL" sz="2400" b="1" dirty="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endParaRPr>
          </a:p>
          <a:p>
            <a:pPr algn="ctr"/>
            <a:r>
              <a:rPr lang="sq-AL" sz="2400" i="1" u="sng" dirty="0" smtClean="0">
                <a:latin typeface="Cambria" panose="02040503050406030204" pitchFamily="18" charset="0"/>
                <a:ea typeface="Cambria" panose="02040503050406030204" pitchFamily="18" charset="0"/>
              </a:rPr>
              <a:t>Nëse </a:t>
            </a:r>
            <a:r>
              <a:rPr lang="sq-AL" sz="2400" i="1" u="sng" dirty="0">
                <a:latin typeface="Cambria" panose="02040503050406030204" pitchFamily="18" charset="0"/>
                <a:ea typeface="Cambria" panose="02040503050406030204" pitchFamily="18" charset="0"/>
              </a:rPr>
              <a:t>merret parasysh </a:t>
            </a:r>
            <a:r>
              <a:rPr lang="sq-AL" sz="2400" b="1" i="1" u="sng" dirty="0">
                <a:latin typeface="Cambria" panose="02040503050406030204" pitchFamily="18" charset="0"/>
                <a:ea typeface="Cambria" panose="02040503050406030204" pitchFamily="18" charset="0"/>
              </a:rPr>
              <a:t>një kontrate për mirëmbajtje për 5 vite</a:t>
            </a:r>
            <a:r>
              <a:rPr lang="sq-AL" sz="2400" i="1" u="sng" dirty="0">
                <a:latin typeface="Cambria" panose="02040503050406030204" pitchFamily="18" charset="0"/>
                <a:ea typeface="Cambria" panose="02040503050406030204" pitchFamily="18" charset="0"/>
              </a:rPr>
              <a:t> </a:t>
            </a:r>
            <a:r>
              <a:rPr lang="en-GB" sz="2400" i="1" u="sng" dirty="0">
                <a:latin typeface="Cambria" panose="02040503050406030204" pitchFamily="18" charset="0"/>
                <a:ea typeface="Cambria" panose="02040503050406030204" pitchFamily="18" charset="0"/>
              </a:rPr>
              <a:t>???</a:t>
            </a:r>
            <a:endParaRPr lang="en-US" sz="2400" i="1" u="sng" dirty="0">
              <a:latin typeface="Cambria" panose="02040503050406030204" pitchFamily="18" charset="0"/>
              <a:ea typeface="Cambria" panose="02040503050406030204" pitchFamily="18" charset="0"/>
            </a:endParaRPr>
          </a:p>
          <a:p>
            <a:pPr>
              <a:buNone/>
            </a:pPr>
            <a:r>
              <a:rPr lang="en-GB" sz="2400" dirty="0"/>
              <a:t> </a:t>
            </a:r>
            <a:endParaRPr lang="en-US" sz="2400" dirty="0"/>
          </a:p>
          <a:p>
            <a:endParaRPr lang="en-US" sz="2400" dirty="0" smtClean="0"/>
          </a:p>
          <a:p>
            <a:endParaRPr lang="en-US" sz="2400" dirty="0" smtClean="0">
              <a:solidFill>
                <a:srgbClr val="FF0000"/>
              </a:solidFill>
            </a:endParaRPr>
          </a:p>
          <a:p>
            <a:pPr>
              <a:buNone/>
            </a:pPr>
            <a:endParaRPr lang="en-US" sz="24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GB" sz="2400" b="1" i="1" dirty="0" smtClean="0">
                <a:solidFill>
                  <a:srgbClr val="FF0000"/>
                </a:solidFill>
              </a:rPr>
              <a:t/>
            </a:r>
            <a:br>
              <a:rPr lang="en-GB" sz="2400" b="1" i="1" dirty="0" smtClean="0">
                <a:solidFill>
                  <a:srgbClr val="FF0000"/>
                </a:solidFill>
              </a:rPr>
            </a:br>
            <a:r>
              <a:rPr lang="sq-AL" sz="2400" b="1" i="1" dirty="0" smtClean="0">
                <a:solidFill>
                  <a:schemeClr val="bg2">
                    <a:lumMod val="75000"/>
                  </a:schemeClr>
                </a:solidFill>
              </a:rPr>
              <a:t>Shembull </a:t>
            </a:r>
            <a:r>
              <a:rPr lang="en-US" sz="2400" b="1" i="1" dirty="0" smtClean="0">
                <a:solidFill>
                  <a:schemeClr val="bg2">
                    <a:lumMod val="75000"/>
                  </a:schemeClr>
                </a:solidFill>
              </a:rPr>
              <a:t> 3</a:t>
            </a:r>
            <a:endParaRPr lang="en-US" b="1" dirty="0">
              <a:solidFill>
                <a:schemeClr val="bg2">
                  <a:lumMod val="75000"/>
                </a:schemeClr>
              </a:solidFill>
            </a:endParaRPr>
          </a:p>
        </p:txBody>
      </p:sp>
      <p:sp>
        <p:nvSpPr>
          <p:cNvPr id="3" name="Content Placeholder 2"/>
          <p:cNvSpPr>
            <a:spLocks noGrp="1"/>
          </p:cNvSpPr>
          <p:nvPr>
            <p:ph idx="1"/>
          </p:nvPr>
        </p:nvSpPr>
        <p:spPr>
          <a:xfrm>
            <a:off x="0" y="1600200"/>
            <a:ext cx="9144000" cy="4525963"/>
          </a:xfrm>
        </p:spPr>
        <p:txBody>
          <a:bodyPr/>
          <a:lstStyle/>
          <a:p>
            <a:pPr>
              <a:buNone/>
            </a:pPr>
            <a:endParaRPr lang="en-GB" sz="2400" dirty="0" smtClean="0"/>
          </a:p>
          <a:p>
            <a:r>
              <a:rPr lang="sq-AL" sz="2400" b="1" dirty="0" smtClean="0">
                <a:latin typeface="Cambria" panose="02040503050406030204" pitchFamily="18" charset="0"/>
                <a:ea typeface="Cambria" panose="02040503050406030204" pitchFamily="18" charset="0"/>
              </a:rPr>
              <a:t>një kërkesë për ngjyrosje</a:t>
            </a:r>
            <a:r>
              <a:rPr lang="sq-AL" sz="2400" dirty="0" smtClean="0">
                <a:latin typeface="Cambria" panose="02040503050406030204" pitchFamily="18" charset="0"/>
                <a:ea typeface="Cambria" panose="02040503050406030204" pitchFamily="18" charset="0"/>
              </a:rPr>
              <a:t> </a:t>
            </a:r>
            <a:r>
              <a:rPr lang="sq-AL" sz="2400" b="1" dirty="0" smtClean="0">
                <a:latin typeface="Cambria" panose="02040503050406030204" pitchFamily="18" charset="0"/>
                <a:ea typeface="Cambria" panose="02040503050406030204" pitchFamily="18" charset="0"/>
              </a:rPr>
              <a:t>nganjëherë mund të jetë një kontratë për punë</a:t>
            </a:r>
            <a:r>
              <a:rPr lang="sq-AL" sz="2400" dirty="0" smtClean="0">
                <a:latin typeface="Cambria" panose="02040503050406030204" pitchFamily="18" charset="0"/>
                <a:ea typeface="Cambria" panose="02040503050406030204" pitchFamily="18" charset="0"/>
              </a:rPr>
              <a:t> (e përfshirë në kontratën origjinale të ndërtimit) por </a:t>
            </a:r>
          </a:p>
          <a:p>
            <a:pPr>
              <a:buNone/>
            </a:pPr>
            <a:endParaRPr lang="sq-AL" sz="2400" dirty="0" smtClean="0">
              <a:latin typeface="Cambria" panose="02040503050406030204" pitchFamily="18" charset="0"/>
              <a:ea typeface="Cambria" panose="02040503050406030204" pitchFamily="18" charset="0"/>
            </a:endParaRPr>
          </a:p>
          <a:p>
            <a:r>
              <a:rPr lang="sq-AL" sz="2400" b="1" dirty="0" smtClean="0">
                <a:latin typeface="Cambria" panose="02040503050406030204" pitchFamily="18" charset="0"/>
                <a:ea typeface="Cambria" panose="02040503050406030204" pitchFamily="18" charset="0"/>
              </a:rPr>
              <a:t>kalon në një kontratë shërbimi, nëse kërkesa për ngjyrosje është një kontratë në vete.</a:t>
            </a:r>
            <a:endParaRPr lang="sq-AL" sz="2400" dirty="0" smtClean="0">
              <a:latin typeface="Cambria" panose="02040503050406030204" pitchFamily="18" charset="0"/>
              <a:ea typeface="Cambria" panose="02040503050406030204" pitchFamily="18" charset="0"/>
            </a:endParaRPr>
          </a:p>
          <a:p>
            <a:endParaRPr lang="en-US" sz="2400" dirty="0" smtClean="0">
              <a:solidFill>
                <a:srgbClr val="FF0000"/>
              </a:solidFill>
            </a:endParaRPr>
          </a:p>
          <a:p>
            <a:pPr>
              <a:buNone/>
            </a:pPr>
            <a:endParaRPr lang="en-US" sz="2400" dirty="0" smtClean="0">
              <a:solidFill>
                <a:srgbClr val="FF0000"/>
              </a:solidFill>
            </a:endParaRPr>
          </a:p>
          <a:p>
            <a:pPr>
              <a:buNone/>
            </a:pPr>
            <a:r>
              <a:rPr lang="en-GB" sz="2400" dirty="0" smtClean="0">
                <a:solidFill>
                  <a:srgbClr val="FF0000"/>
                </a:solidFill>
              </a:rPr>
              <a:t> </a:t>
            </a:r>
            <a:endParaRPr lang="en-US" sz="2400" dirty="0" smtClean="0">
              <a:solidFill>
                <a:srgbClr val="FF0000"/>
              </a:solidFill>
            </a:endParaRP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797"/>
          </a:xfrm>
        </p:spPr>
        <p:txBody>
          <a:bodyPr/>
          <a:lstStyle/>
          <a:p>
            <a:r>
              <a:rPr lang="sq-AL" sz="2000" b="1" i="1" dirty="0" smtClean="0">
                <a:solidFill>
                  <a:schemeClr val="bg2">
                    <a:lumMod val="75000"/>
                  </a:schemeClr>
                </a:solidFill>
              </a:rPr>
              <a:t>Rregullat në vijim përcaktojnë llojin e kontratave të kombinuara: </a:t>
            </a:r>
            <a:r>
              <a:rPr lang="en-US" sz="2400" dirty="0" smtClean="0">
                <a:solidFill>
                  <a:schemeClr val="bg2">
                    <a:lumMod val="75000"/>
                  </a:schemeClr>
                </a:solidFill>
              </a:rPr>
              <a:t/>
            </a:r>
            <a:br>
              <a:rPr lang="en-US" sz="2400" dirty="0" smtClean="0">
                <a:solidFill>
                  <a:schemeClr val="bg2">
                    <a:lumMod val="75000"/>
                  </a:schemeClr>
                </a:solidFill>
              </a:rPr>
            </a:br>
            <a:endParaRPr lang="en-US" dirty="0">
              <a:solidFill>
                <a:schemeClr val="bg2">
                  <a:lumMod val="75000"/>
                </a:schemeClr>
              </a:solidFill>
            </a:endParaRPr>
          </a:p>
        </p:txBody>
      </p:sp>
      <p:sp>
        <p:nvSpPr>
          <p:cNvPr id="3" name="Content Placeholder 2"/>
          <p:cNvSpPr>
            <a:spLocks noGrp="1"/>
          </p:cNvSpPr>
          <p:nvPr>
            <p:ph idx="1"/>
          </p:nvPr>
        </p:nvSpPr>
        <p:spPr/>
        <p:txBody>
          <a:bodyPr/>
          <a:lstStyle/>
          <a:p>
            <a:pPr algn="ctr">
              <a:buNone/>
            </a:pPr>
            <a:endParaRPr lang="en-US" dirty="0" smtClean="0">
              <a:solidFill>
                <a:srgbClr val="FF0000"/>
              </a:solidFill>
            </a:endParaRPr>
          </a:p>
          <a:p>
            <a:pPr>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54415690"/>
              </p:ext>
            </p:extLst>
          </p:nvPr>
        </p:nvGraphicFramePr>
        <p:xfrm>
          <a:off x="0" y="685800"/>
          <a:ext cx="9144000" cy="6621807"/>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1302992">
                <a:tc>
                  <a:txBody>
                    <a:bodyPr/>
                    <a:lstStyle/>
                    <a:p>
                      <a:pPr marL="0" marR="71755" algn="just">
                        <a:lnSpc>
                          <a:spcPct val="115000"/>
                        </a:lnSpc>
                        <a:spcBef>
                          <a:spcPts val="1200"/>
                        </a:spcBef>
                        <a:spcAft>
                          <a:spcPts val="0"/>
                        </a:spcAft>
                      </a:pPr>
                      <a:r>
                        <a:rPr lang="sq-AL" sz="2000" dirty="0">
                          <a:solidFill>
                            <a:srgbClr val="000000"/>
                          </a:solidFill>
                          <a:latin typeface="Cambria" panose="02040503050406030204" pitchFamily="18" charset="0"/>
                          <a:ea typeface="Cambria" panose="02040503050406030204" pitchFamily="18" charset="0"/>
                          <a:cs typeface="Arial"/>
                        </a:rPr>
                        <a:t>Një kontratë për </a:t>
                      </a:r>
                      <a:endParaRPr lang="en-US" sz="2000" dirty="0">
                        <a:latin typeface="Cambria" panose="02040503050406030204" pitchFamily="18" charset="0"/>
                        <a:ea typeface="Cambria" panose="02040503050406030204" pitchFamily="18" charset="0"/>
                        <a:cs typeface="Times New Roman"/>
                      </a:endParaRPr>
                    </a:p>
                    <a:p>
                      <a:pPr marL="342900" marR="71755" lvl="0" indent="-342900" algn="just">
                        <a:lnSpc>
                          <a:spcPct val="115000"/>
                        </a:lnSpc>
                        <a:spcBef>
                          <a:spcPts val="1200"/>
                        </a:spcBef>
                        <a:spcAft>
                          <a:spcPts val="0"/>
                        </a:spcAft>
                        <a:buFont typeface="Garamond"/>
                        <a:buAutoNum type="alphaLcPeriod"/>
                      </a:pPr>
                      <a:r>
                        <a:rPr lang="sq-AL" sz="2000" b="1" i="1" dirty="0">
                          <a:solidFill>
                            <a:srgbClr val="FF0000"/>
                          </a:solidFill>
                          <a:latin typeface="Cambria" panose="02040503050406030204" pitchFamily="18" charset="0"/>
                          <a:ea typeface="Cambria" panose="02040503050406030204" pitchFamily="18" charset="0"/>
                          <a:cs typeface="Arial"/>
                        </a:rPr>
                        <a:t>furnizim të produkteve</a:t>
                      </a:r>
                      <a:r>
                        <a:rPr lang="sq-AL" sz="2000" b="1" i="1" dirty="0">
                          <a:solidFill>
                            <a:srgbClr val="000000"/>
                          </a:solidFill>
                          <a:latin typeface="Cambria" panose="02040503050406030204" pitchFamily="18" charset="0"/>
                          <a:ea typeface="Cambria" panose="02040503050406030204" pitchFamily="18" charset="0"/>
                          <a:cs typeface="Arial"/>
                        </a:rPr>
                        <a:t> dhe</a:t>
                      </a:r>
                      <a:endParaRPr lang="en-US" sz="2000" dirty="0">
                        <a:latin typeface="Cambria" panose="02040503050406030204" pitchFamily="18" charset="0"/>
                        <a:ea typeface="Cambria" panose="02040503050406030204" pitchFamily="18" charset="0"/>
                        <a:cs typeface="Arial"/>
                      </a:endParaRPr>
                    </a:p>
                    <a:p>
                      <a:pPr marL="342900" marR="71755" lvl="0" indent="-342900" algn="just">
                        <a:lnSpc>
                          <a:spcPct val="115000"/>
                        </a:lnSpc>
                        <a:spcBef>
                          <a:spcPts val="0"/>
                        </a:spcBef>
                        <a:spcAft>
                          <a:spcPts val="0"/>
                        </a:spcAft>
                        <a:buFont typeface="Garamond"/>
                        <a:buAutoNum type="alphaLcPeriod"/>
                      </a:pPr>
                      <a:r>
                        <a:rPr lang="sq-AL" sz="2000" b="1" i="1" dirty="0">
                          <a:solidFill>
                            <a:srgbClr val="FF0000"/>
                          </a:solidFill>
                          <a:latin typeface="Cambria" panose="02040503050406030204" pitchFamily="18" charset="0"/>
                          <a:ea typeface="Cambria" panose="02040503050406030204" pitchFamily="18" charset="0"/>
                          <a:cs typeface="Arial"/>
                        </a:rPr>
                        <a:t>ofrim të shërbimeve</a:t>
                      </a:r>
                      <a:endParaRPr lang="en-US" sz="2000" dirty="0">
                        <a:latin typeface="Cambria" panose="02040503050406030204" pitchFamily="18" charset="0"/>
                        <a:ea typeface="Cambria" panose="02040503050406030204" pitchFamily="18" charset="0"/>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71755" algn="just">
                        <a:lnSpc>
                          <a:spcPct val="115000"/>
                        </a:lnSpc>
                        <a:spcBef>
                          <a:spcPts val="1200"/>
                        </a:spcBef>
                        <a:spcAft>
                          <a:spcPts val="0"/>
                        </a:spcAft>
                      </a:pPr>
                      <a:r>
                        <a:rPr lang="sq-AL" sz="2000" b="1" i="1" dirty="0">
                          <a:solidFill>
                            <a:srgbClr val="000000"/>
                          </a:solidFill>
                          <a:latin typeface="Cambria" panose="02040503050406030204" pitchFamily="18" charset="0"/>
                          <a:ea typeface="Cambria" panose="02040503050406030204" pitchFamily="18" charset="0"/>
                          <a:cs typeface="Arial"/>
                        </a:rPr>
                        <a:t>Kontratë për shërbime,</a:t>
                      </a:r>
                      <a:r>
                        <a:rPr lang="sq-AL" sz="2000" dirty="0">
                          <a:solidFill>
                            <a:srgbClr val="000000"/>
                          </a:solidFill>
                          <a:latin typeface="Cambria" panose="02040503050406030204" pitchFamily="18" charset="0"/>
                          <a:ea typeface="Cambria" panose="02040503050406030204" pitchFamily="18" charset="0"/>
                          <a:cs typeface="Arial"/>
                        </a:rPr>
                        <a:t> nëse </a:t>
                      </a:r>
                      <a:r>
                        <a:rPr lang="sq-AL" sz="2000" dirty="0">
                          <a:solidFill>
                            <a:srgbClr val="FF0000"/>
                          </a:solidFill>
                          <a:latin typeface="Cambria" panose="02040503050406030204" pitchFamily="18" charset="0"/>
                          <a:ea typeface="Cambria" panose="02040503050406030204" pitchFamily="18" charset="0"/>
                          <a:cs typeface="Arial"/>
                        </a:rPr>
                        <a:t>vlera e parashikuar e shërbimeve tejkalon vlerën e parashikuar të produkteve</a:t>
                      </a:r>
                      <a:r>
                        <a:rPr lang="sq-AL" sz="2000" dirty="0">
                          <a:solidFill>
                            <a:srgbClr val="000000"/>
                          </a:solidFill>
                          <a:latin typeface="Cambria" panose="02040503050406030204" pitchFamily="18" charset="0"/>
                          <a:ea typeface="Cambria" panose="02040503050406030204" pitchFamily="18" charset="0"/>
                          <a:cs typeface="Arial"/>
                        </a:rPr>
                        <a:t>. (përndryshe është kontratë për furnizim).</a:t>
                      </a:r>
                      <a:endParaRPr lang="en-US" sz="2000" dirty="0">
                        <a:latin typeface="Cambria" panose="02040503050406030204" pitchFamily="18" charset="0"/>
                        <a:ea typeface="Cambria" panose="02040503050406030204" pitchFamily="18"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869207">
                <a:tc>
                  <a:txBody>
                    <a:bodyPr/>
                    <a:lstStyle/>
                    <a:p>
                      <a:pPr marL="0" marR="71755" algn="just">
                        <a:lnSpc>
                          <a:spcPct val="100000"/>
                        </a:lnSpc>
                        <a:spcBef>
                          <a:spcPts val="0"/>
                        </a:spcBef>
                        <a:spcAft>
                          <a:spcPts val="0"/>
                        </a:spcAft>
                      </a:pPr>
                      <a:r>
                        <a:rPr lang="sq-AL" sz="1800" dirty="0">
                          <a:solidFill>
                            <a:srgbClr val="000000"/>
                          </a:solidFill>
                          <a:latin typeface="Cambria" panose="02040503050406030204" pitchFamily="18" charset="0"/>
                          <a:ea typeface="Cambria" panose="02040503050406030204" pitchFamily="18" charset="0"/>
                          <a:cs typeface="Arial"/>
                        </a:rPr>
                        <a:t>Një kontratë që ka si qëllim </a:t>
                      </a:r>
                      <a:r>
                        <a:rPr lang="sq-AL" sz="1800" b="1" i="1" dirty="0">
                          <a:solidFill>
                            <a:srgbClr val="000000"/>
                          </a:solidFill>
                          <a:latin typeface="Cambria" panose="02040503050406030204" pitchFamily="18" charset="0"/>
                          <a:ea typeface="Cambria" panose="02040503050406030204" pitchFamily="18" charset="0"/>
                          <a:cs typeface="Arial"/>
                        </a:rPr>
                        <a:t>kryesorë </a:t>
                      </a:r>
                      <a:endParaRPr lang="en-US" sz="1800" dirty="0">
                        <a:latin typeface="Cambria" panose="02040503050406030204" pitchFamily="18" charset="0"/>
                        <a:ea typeface="Cambria" panose="02040503050406030204" pitchFamily="18" charset="0"/>
                        <a:cs typeface="Times New Roman"/>
                      </a:endParaRPr>
                    </a:p>
                    <a:p>
                      <a:pPr marL="342900" marR="71755" lvl="0" indent="-342900" algn="just">
                        <a:lnSpc>
                          <a:spcPct val="100000"/>
                        </a:lnSpc>
                        <a:spcBef>
                          <a:spcPts val="0"/>
                        </a:spcBef>
                        <a:spcAft>
                          <a:spcPts val="0"/>
                        </a:spcAft>
                        <a:buFont typeface="+mj-lt"/>
                        <a:buAutoNum type="alphaLcPeriod"/>
                      </a:pPr>
                      <a:r>
                        <a:rPr lang="sq-AL" sz="1800" b="1" i="1" dirty="0">
                          <a:solidFill>
                            <a:srgbClr val="FF0000"/>
                          </a:solidFill>
                          <a:latin typeface="Cambria" panose="02040503050406030204" pitchFamily="18" charset="0"/>
                          <a:ea typeface="Cambria" panose="02040503050406030204" pitchFamily="18" charset="0"/>
                          <a:cs typeface="Arial"/>
                        </a:rPr>
                        <a:t>ofrimin e shërbimeve profesionale të lidhura me ndërtimtari</a:t>
                      </a:r>
                      <a:r>
                        <a:rPr lang="sq-AL" sz="1800" b="1" i="1" dirty="0">
                          <a:solidFill>
                            <a:srgbClr val="000000"/>
                          </a:solidFill>
                          <a:latin typeface="Cambria" panose="02040503050406030204" pitchFamily="18" charset="0"/>
                          <a:ea typeface="Cambria" panose="02040503050406030204" pitchFamily="18" charset="0"/>
                          <a:cs typeface="Arial"/>
                        </a:rPr>
                        <a:t>,</a:t>
                      </a:r>
                      <a:r>
                        <a:rPr lang="sq-AL" sz="1800" dirty="0">
                          <a:solidFill>
                            <a:srgbClr val="000000"/>
                          </a:solidFill>
                          <a:latin typeface="Cambria" panose="02040503050406030204" pitchFamily="18" charset="0"/>
                          <a:ea typeface="Cambria" panose="02040503050406030204" pitchFamily="18" charset="0"/>
                          <a:cs typeface="Arial"/>
                        </a:rPr>
                        <a:t> dhe për më shumë </a:t>
                      </a:r>
                      <a:endParaRPr lang="en-US" sz="1800" dirty="0">
                        <a:latin typeface="Cambria" panose="02040503050406030204" pitchFamily="18" charset="0"/>
                        <a:ea typeface="Cambria" panose="02040503050406030204" pitchFamily="18" charset="0"/>
                        <a:cs typeface="Times New Roman"/>
                      </a:endParaRPr>
                    </a:p>
                    <a:p>
                      <a:pPr marL="0" marR="71755" algn="just">
                        <a:lnSpc>
                          <a:spcPct val="100000"/>
                        </a:lnSpc>
                        <a:spcBef>
                          <a:spcPts val="1200"/>
                        </a:spcBef>
                        <a:spcAft>
                          <a:spcPts val="0"/>
                        </a:spcAft>
                      </a:pPr>
                      <a:r>
                        <a:rPr lang="sq-AL" sz="1800" dirty="0" smtClean="0">
                          <a:solidFill>
                            <a:srgbClr val="000000"/>
                          </a:solidFill>
                          <a:latin typeface="Cambria" panose="02040503050406030204" pitchFamily="18" charset="0"/>
                          <a:ea typeface="Cambria" panose="02040503050406030204" pitchFamily="18" charset="0"/>
                          <a:cs typeface="Arial"/>
                        </a:rPr>
                        <a:t>Shërbime </a:t>
                      </a:r>
                      <a:r>
                        <a:rPr lang="sq-AL" sz="1800" dirty="0">
                          <a:solidFill>
                            <a:srgbClr val="000000"/>
                          </a:solidFill>
                          <a:latin typeface="Cambria" panose="02040503050406030204" pitchFamily="18" charset="0"/>
                          <a:ea typeface="Cambria" panose="02040503050406030204" pitchFamily="18" charset="0"/>
                          <a:cs typeface="Arial"/>
                        </a:rPr>
                        <a:t>të lidhura me ndërtimtari mund të jenë: </a:t>
                      </a:r>
                      <a:endParaRPr lang="en-US" sz="1800" dirty="0">
                        <a:latin typeface="Cambria" panose="02040503050406030204" pitchFamily="18" charset="0"/>
                        <a:ea typeface="Cambria" panose="02040503050406030204" pitchFamily="18" charset="0"/>
                        <a:cs typeface="Times New Roman"/>
                      </a:endParaRPr>
                    </a:p>
                    <a:p>
                      <a:pPr marL="342900" marR="71755" lvl="0" indent="-342900" algn="just">
                        <a:lnSpc>
                          <a:spcPct val="100000"/>
                        </a:lnSpc>
                        <a:spcBef>
                          <a:spcPts val="0"/>
                        </a:spcBef>
                        <a:spcAft>
                          <a:spcPts val="0"/>
                        </a:spcAft>
                        <a:buFont typeface="Arial"/>
                        <a:buChar char="-"/>
                        <a:tabLst>
                          <a:tab pos="457200" algn="l"/>
                        </a:tabLst>
                      </a:pPr>
                      <a:r>
                        <a:rPr lang="sq-AL" sz="1800" dirty="0">
                          <a:solidFill>
                            <a:srgbClr val="000000"/>
                          </a:solidFill>
                          <a:latin typeface="Cambria" panose="02040503050406030204" pitchFamily="18" charset="0"/>
                          <a:ea typeface="Cambria" panose="02040503050406030204" pitchFamily="18" charset="0"/>
                          <a:cs typeface="Arial"/>
                        </a:rPr>
                        <a:t>shërbime </a:t>
                      </a:r>
                      <a:r>
                        <a:rPr lang="sq-AL" sz="1800" dirty="0" err="1">
                          <a:solidFill>
                            <a:srgbClr val="000000"/>
                          </a:solidFill>
                          <a:latin typeface="Cambria" panose="02040503050406030204" pitchFamily="18" charset="0"/>
                          <a:ea typeface="Cambria" panose="02040503050406030204" pitchFamily="18" charset="0"/>
                          <a:cs typeface="Arial"/>
                        </a:rPr>
                        <a:t>arkitektuese</a:t>
                      </a:r>
                      <a:r>
                        <a:rPr lang="sq-AL" sz="1800" dirty="0">
                          <a:solidFill>
                            <a:srgbClr val="000000"/>
                          </a:solidFill>
                          <a:latin typeface="Cambria" panose="02040503050406030204" pitchFamily="18" charset="0"/>
                          <a:ea typeface="Cambria" panose="02040503050406030204" pitchFamily="18" charset="0"/>
                          <a:cs typeface="Arial"/>
                        </a:rPr>
                        <a:t> dhe/ose shërbime inxhinierie, </a:t>
                      </a:r>
                      <a:endParaRPr lang="en-US" sz="1800" dirty="0">
                        <a:latin typeface="Cambria" panose="02040503050406030204" pitchFamily="18" charset="0"/>
                        <a:ea typeface="Cambria" panose="02040503050406030204" pitchFamily="18" charset="0"/>
                        <a:cs typeface="Times New Roman"/>
                      </a:endParaRPr>
                    </a:p>
                    <a:p>
                      <a:pPr marL="342900" marR="71755" lvl="0" indent="-342900" algn="just">
                        <a:lnSpc>
                          <a:spcPct val="100000"/>
                        </a:lnSpc>
                        <a:spcBef>
                          <a:spcPts val="0"/>
                        </a:spcBef>
                        <a:spcAft>
                          <a:spcPts val="0"/>
                        </a:spcAft>
                        <a:buFont typeface="Arial"/>
                        <a:buChar char="-"/>
                        <a:tabLst>
                          <a:tab pos="457200" algn="l"/>
                        </a:tabLst>
                      </a:pPr>
                      <a:r>
                        <a:rPr lang="sq-AL" sz="1800" dirty="0">
                          <a:solidFill>
                            <a:srgbClr val="000000"/>
                          </a:solidFill>
                          <a:latin typeface="Cambria" panose="02040503050406030204" pitchFamily="18" charset="0"/>
                          <a:ea typeface="Cambria" panose="02040503050406030204" pitchFamily="18" charset="0"/>
                          <a:cs typeface="Arial"/>
                        </a:rPr>
                        <a:t>shërbime të hulumtimeve </a:t>
                      </a:r>
                      <a:r>
                        <a:rPr lang="sq-AL" sz="1800" dirty="0" err="1">
                          <a:solidFill>
                            <a:srgbClr val="000000"/>
                          </a:solidFill>
                          <a:latin typeface="Cambria" panose="02040503050406030204" pitchFamily="18" charset="0"/>
                          <a:ea typeface="Cambria" panose="02040503050406030204" pitchFamily="18" charset="0"/>
                          <a:cs typeface="Arial"/>
                        </a:rPr>
                        <a:t>gjeoteknike</a:t>
                      </a:r>
                      <a:r>
                        <a:rPr lang="sq-AL" sz="1800" dirty="0">
                          <a:solidFill>
                            <a:srgbClr val="000000"/>
                          </a:solidFill>
                          <a:latin typeface="Cambria" panose="02040503050406030204" pitchFamily="18" charset="0"/>
                          <a:ea typeface="Cambria" panose="02040503050406030204" pitchFamily="18" charset="0"/>
                          <a:cs typeface="Arial"/>
                        </a:rPr>
                        <a:t> ose gjeodezike,</a:t>
                      </a:r>
                      <a:endParaRPr lang="en-US" sz="1800" dirty="0">
                        <a:latin typeface="Cambria" panose="02040503050406030204" pitchFamily="18" charset="0"/>
                        <a:ea typeface="Cambria" panose="02040503050406030204" pitchFamily="18" charset="0"/>
                        <a:cs typeface="Times New Roman"/>
                      </a:endParaRPr>
                    </a:p>
                    <a:p>
                      <a:pPr marL="342900" marR="71755" lvl="0" indent="-342900" algn="just">
                        <a:lnSpc>
                          <a:spcPct val="100000"/>
                        </a:lnSpc>
                        <a:spcBef>
                          <a:spcPts val="0"/>
                        </a:spcBef>
                        <a:spcAft>
                          <a:spcPts val="0"/>
                        </a:spcAft>
                        <a:buFont typeface="Arial"/>
                        <a:buChar char="-"/>
                        <a:tabLst>
                          <a:tab pos="457200" algn="l"/>
                        </a:tabLst>
                      </a:pPr>
                      <a:r>
                        <a:rPr lang="sq-AL" sz="1800" dirty="0">
                          <a:solidFill>
                            <a:srgbClr val="000000"/>
                          </a:solidFill>
                          <a:latin typeface="Cambria" panose="02040503050406030204" pitchFamily="18" charset="0"/>
                          <a:ea typeface="Cambria" panose="02040503050406030204" pitchFamily="18" charset="0"/>
                          <a:cs typeface="Arial"/>
                        </a:rPr>
                        <a:t>shërbime të vlerësimit të strukturës apo projektimit të strukturës, </a:t>
                      </a:r>
                      <a:endParaRPr lang="en-US" sz="1800" dirty="0">
                        <a:latin typeface="Cambria" panose="02040503050406030204" pitchFamily="18" charset="0"/>
                        <a:ea typeface="Cambria" panose="02040503050406030204" pitchFamily="18" charset="0"/>
                        <a:cs typeface="Times New Roman"/>
                      </a:endParaRPr>
                    </a:p>
                    <a:p>
                      <a:pPr marL="342900" marR="71755" lvl="0" indent="-342900" algn="just">
                        <a:lnSpc>
                          <a:spcPct val="100000"/>
                        </a:lnSpc>
                        <a:spcBef>
                          <a:spcPts val="0"/>
                        </a:spcBef>
                        <a:spcAft>
                          <a:spcPts val="0"/>
                        </a:spcAft>
                        <a:buFont typeface="Arial"/>
                        <a:buChar char="-"/>
                        <a:tabLst>
                          <a:tab pos="457200" algn="l"/>
                        </a:tabLst>
                      </a:pPr>
                      <a:r>
                        <a:rPr lang="sq-AL" sz="1800" dirty="0">
                          <a:solidFill>
                            <a:srgbClr val="000000"/>
                          </a:solidFill>
                          <a:latin typeface="Cambria" panose="02040503050406030204" pitchFamily="18" charset="0"/>
                          <a:ea typeface="Cambria" panose="02040503050406030204" pitchFamily="18" charset="0"/>
                          <a:cs typeface="Arial"/>
                        </a:rPr>
                        <a:t>shërbime të mbikëqyrjes së ndërtimtarisë ose shërbime të menaxhimit, etj.</a:t>
                      </a:r>
                      <a:endParaRPr lang="en-US" sz="1800" dirty="0">
                        <a:latin typeface="Cambria" panose="02040503050406030204" pitchFamily="18" charset="0"/>
                        <a:ea typeface="Cambria" panose="02040503050406030204" pitchFamily="18"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71755" algn="just">
                        <a:lnSpc>
                          <a:spcPct val="115000"/>
                        </a:lnSpc>
                        <a:spcBef>
                          <a:spcPts val="1200"/>
                        </a:spcBef>
                        <a:spcAft>
                          <a:spcPts val="0"/>
                        </a:spcAft>
                      </a:pPr>
                      <a:r>
                        <a:rPr lang="sq-AL" sz="2000" b="1" i="1" dirty="0">
                          <a:solidFill>
                            <a:srgbClr val="000000"/>
                          </a:solidFill>
                          <a:latin typeface="Cambria" panose="02040503050406030204" pitchFamily="18" charset="0"/>
                          <a:ea typeface="Cambria" panose="02040503050406030204" pitchFamily="18" charset="0"/>
                          <a:cs typeface="Arial"/>
                        </a:rPr>
                        <a:t>Kontratë për shërbime</a:t>
                      </a:r>
                      <a:endParaRPr lang="en-US" sz="2000" dirty="0">
                        <a:latin typeface="Cambria" panose="02040503050406030204" pitchFamily="18" charset="0"/>
                        <a:ea typeface="Cambria" panose="02040503050406030204" pitchFamily="18"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628432200"/>
              </p:ext>
            </p:extLst>
          </p:nvPr>
        </p:nvGraphicFramePr>
        <p:xfrm>
          <a:off x="609600" y="1981200"/>
          <a:ext cx="8153400" cy="2980944"/>
        </p:xfrm>
        <a:graphic>
          <a:graphicData uri="http://schemas.openxmlformats.org/drawingml/2006/table">
            <a:tbl>
              <a:tblPr firstRow="1" bandRow="1">
                <a:tableStyleId>{5C22544A-7EE6-4342-B048-85BDC9FD1C3A}</a:tableStyleId>
              </a:tblPr>
              <a:tblGrid>
                <a:gridCol w="40386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gridSpan="2">
                  <a:txBody>
                    <a:bodyPr/>
                    <a:lstStyle/>
                    <a:p>
                      <a:pPr marL="0" marR="71755" algn="ctr">
                        <a:lnSpc>
                          <a:spcPct val="115000"/>
                        </a:lnSpc>
                        <a:spcBef>
                          <a:spcPts val="1200"/>
                        </a:spcBef>
                        <a:spcAft>
                          <a:spcPts val="0"/>
                        </a:spcAft>
                      </a:pPr>
                      <a:r>
                        <a:rPr lang="sq-AL" sz="2400" b="1" i="1" dirty="0">
                          <a:solidFill>
                            <a:srgbClr val="000000"/>
                          </a:solidFill>
                          <a:latin typeface="Cambria" panose="02040503050406030204" pitchFamily="18" charset="0"/>
                          <a:ea typeface="Cambria" panose="02040503050406030204" pitchFamily="18" charset="0"/>
                          <a:cs typeface="Arial"/>
                        </a:rPr>
                        <a:t>Kodi për llojin e </a:t>
                      </a:r>
                      <a:r>
                        <a:rPr lang="sq-AL" sz="2400" b="1" i="1" dirty="0" smtClean="0">
                          <a:solidFill>
                            <a:srgbClr val="000000"/>
                          </a:solidFill>
                          <a:latin typeface="Cambria" panose="02040503050406030204" pitchFamily="18" charset="0"/>
                          <a:ea typeface="Cambria" panose="02040503050406030204" pitchFamily="18" charset="0"/>
                          <a:cs typeface="Arial"/>
                        </a:rPr>
                        <a:t>prokurimit</a:t>
                      </a:r>
                      <a:endParaRPr lang="en-US" sz="2400" b="1" i="1" dirty="0" smtClean="0">
                        <a:solidFill>
                          <a:srgbClr val="000000"/>
                        </a:solidFill>
                        <a:latin typeface="Cambria" panose="02040503050406030204" pitchFamily="18" charset="0"/>
                        <a:ea typeface="Cambria" panose="02040503050406030204" pitchFamily="18" charset="0"/>
                        <a:cs typeface="Arial"/>
                      </a:endParaRPr>
                    </a:p>
                    <a:p>
                      <a:pPr marL="0" marR="71755" algn="ctr">
                        <a:lnSpc>
                          <a:spcPct val="115000"/>
                        </a:lnSpc>
                        <a:spcBef>
                          <a:spcPts val="1200"/>
                        </a:spcBef>
                        <a:spcAft>
                          <a:spcPts val="0"/>
                        </a:spcAft>
                      </a:pPr>
                      <a:endParaRPr lang="en-US" sz="2400" dirty="0">
                        <a:latin typeface="Cambria" panose="02040503050406030204" pitchFamily="18" charset="0"/>
                        <a:ea typeface="Cambria" panose="02040503050406030204" pitchFamily="18"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0000"/>
                  </a:ext>
                </a:extLst>
              </a:tr>
              <a:tr h="370840">
                <a:tc>
                  <a:txBody>
                    <a:bodyPr/>
                    <a:lstStyle/>
                    <a:p>
                      <a:pPr marL="0" marR="71755" algn="ctr">
                        <a:lnSpc>
                          <a:spcPct val="115000"/>
                        </a:lnSpc>
                        <a:spcBef>
                          <a:spcPts val="1200"/>
                        </a:spcBef>
                        <a:spcAft>
                          <a:spcPts val="0"/>
                        </a:spcAft>
                      </a:pPr>
                      <a:r>
                        <a:rPr lang="sq-AL" sz="2400" b="1" i="1" dirty="0" smtClean="0">
                          <a:latin typeface="Cambria" panose="02040503050406030204" pitchFamily="18" charset="0"/>
                          <a:ea typeface="Cambria" panose="02040503050406030204" pitchFamily="18" charset="0"/>
                          <a:cs typeface="Arial"/>
                        </a:rPr>
                        <a:t>2</a:t>
                      </a:r>
                      <a:endParaRPr lang="en-US" sz="2400" b="1" i="1" dirty="0" smtClean="0">
                        <a:latin typeface="Cambria" panose="02040503050406030204" pitchFamily="18" charset="0"/>
                        <a:ea typeface="Cambria" panose="02040503050406030204" pitchFamily="18" charset="0"/>
                        <a:cs typeface="Arial"/>
                      </a:endParaRPr>
                    </a:p>
                    <a:p>
                      <a:pPr marL="0" marR="71755" algn="ctr">
                        <a:lnSpc>
                          <a:spcPct val="115000"/>
                        </a:lnSpc>
                        <a:spcBef>
                          <a:spcPts val="1200"/>
                        </a:spcBef>
                        <a:spcAft>
                          <a:spcPts val="0"/>
                        </a:spcAft>
                      </a:pPr>
                      <a:endParaRPr lang="en-US" sz="2400" dirty="0">
                        <a:latin typeface="Cambria" panose="02040503050406030204" pitchFamily="18" charset="0"/>
                        <a:ea typeface="Cambria" panose="02040503050406030204" pitchFamily="18"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71755" algn="just">
                        <a:lnSpc>
                          <a:spcPct val="115000"/>
                        </a:lnSpc>
                        <a:spcBef>
                          <a:spcPts val="1200"/>
                        </a:spcBef>
                        <a:spcAft>
                          <a:spcPts val="0"/>
                        </a:spcAft>
                      </a:pPr>
                      <a:r>
                        <a:rPr lang="sq-AL" sz="2400" b="1" i="1" dirty="0">
                          <a:solidFill>
                            <a:srgbClr val="000000"/>
                          </a:solidFill>
                          <a:latin typeface="Cambria" panose="02040503050406030204" pitchFamily="18" charset="0"/>
                          <a:ea typeface="Cambria" panose="02040503050406030204" pitchFamily="18" charset="0"/>
                          <a:cs typeface="Arial"/>
                        </a:rPr>
                        <a:t>Shërbim</a:t>
                      </a:r>
                      <a:endParaRPr lang="en-US" sz="2400" dirty="0">
                        <a:latin typeface="Cambria" panose="02040503050406030204" pitchFamily="18" charset="0"/>
                        <a:ea typeface="Cambria" panose="02040503050406030204" pitchFamily="18"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marL="0" marR="71755" algn="ctr">
                        <a:lnSpc>
                          <a:spcPct val="115000"/>
                        </a:lnSpc>
                        <a:spcBef>
                          <a:spcPts val="1200"/>
                        </a:spcBef>
                        <a:spcAft>
                          <a:spcPts val="0"/>
                        </a:spcAft>
                      </a:pPr>
                      <a:r>
                        <a:rPr lang="sq-AL" sz="2400" b="1" i="1" dirty="0" smtClean="0">
                          <a:latin typeface="Cambria" panose="02040503050406030204" pitchFamily="18" charset="0"/>
                          <a:ea typeface="Cambria" panose="02040503050406030204" pitchFamily="18" charset="0"/>
                          <a:cs typeface="Arial"/>
                        </a:rPr>
                        <a:t>3</a:t>
                      </a:r>
                      <a:endParaRPr lang="en-US" sz="2400" b="1" i="1" dirty="0" smtClean="0">
                        <a:latin typeface="Cambria" panose="02040503050406030204" pitchFamily="18" charset="0"/>
                        <a:ea typeface="Cambria" panose="02040503050406030204" pitchFamily="18" charset="0"/>
                        <a:cs typeface="Arial"/>
                      </a:endParaRPr>
                    </a:p>
                    <a:p>
                      <a:pPr marL="0" marR="71755" algn="ctr">
                        <a:lnSpc>
                          <a:spcPct val="115000"/>
                        </a:lnSpc>
                        <a:spcBef>
                          <a:spcPts val="1200"/>
                        </a:spcBef>
                        <a:spcAft>
                          <a:spcPts val="0"/>
                        </a:spcAft>
                      </a:pPr>
                      <a:endParaRPr lang="en-US" sz="2400" dirty="0">
                        <a:latin typeface="Cambria" panose="02040503050406030204" pitchFamily="18" charset="0"/>
                        <a:ea typeface="Cambria" panose="02040503050406030204" pitchFamily="18"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71755" algn="just">
                        <a:lnSpc>
                          <a:spcPct val="115000"/>
                        </a:lnSpc>
                        <a:spcBef>
                          <a:spcPts val="1200"/>
                        </a:spcBef>
                        <a:spcAft>
                          <a:spcPts val="0"/>
                        </a:spcAft>
                      </a:pPr>
                      <a:r>
                        <a:rPr lang="sq-AL" sz="2400" b="1" i="1" dirty="0">
                          <a:solidFill>
                            <a:srgbClr val="000000"/>
                          </a:solidFill>
                          <a:latin typeface="Cambria" panose="02040503050406030204" pitchFamily="18" charset="0"/>
                          <a:ea typeface="Cambria" panose="02040503050406030204" pitchFamily="18" charset="0"/>
                          <a:cs typeface="Arial"/>
                        </a:rPr>
                        <a:t>Shërbime </a:t>
                      </a:r>
                      <a:r>
                        <a:rPr lang="sq-AL" sz="2400" b="1" i="1" dirty="0" err="1">
                          <a:solidFill>
                            <a:srgbClr val="000000"/>
                          </a:solidFill>
                          <a:latin typeface="Cambria" panose="02040503050406030204" pitchFamily="18" charset="0"/>
                          <a:ea typeface="Cambria" panose="02040503050406030204" pitchFamily="18" charset="0"/>
                          <a:cs typeface="Arial"/>
                        </a:rPr>
                        <a:t>Konsulente</a:t>
                      </a:r>
                      <a:endParaRPr lang="en-US" sz="2400" dirty="0">
                        <a:latin typeface="Cambria" panose="02040503050406030204" pitchFamily="18" charset="0"/>
                        <a:ea typeface="Cambria" panose="02040503050406030204" pitchFamily="18"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4" name="Title 1"/>
          <p:cNvSpPr txBox="1">
            <a:spLocks/>
          </p:cNvSpPr>
          <p:nvPr/>
        </p:nvSpPr>
        <p:spPr>
          <a:xfrm>
            <a:off x="0" y="476672"/>
            <a:ext cx="9144000"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latin typeface="Cambria" panose="02040503050406030204" pitchFamily="18" charset="0"/>
                <a:ea typeface="Cambria" panose="02040503050406030204" pitchFamily="18" charset="0"/>
              </a:rPr>
              <a:t>Kodet për klasifikim të llojeve të kontratave</a:t>
            </a:r>
            <a:endParaRPr lang="en-US" sz="2400" b="1" i="1" dirty="0" smtClean="0">
              <a:solidFill>
                <a:schemeClr val="bg2">
                  <a:lumMod val="75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98965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smtClean="0">
                <a:solidFill>
                  <a:schemeClr val="accent1">
                    <a:lumMod val="25000"/>
                  </a:schemeClr>
                </a:solidFill>
              </a:rPr>
              <a:t>PERMBLEDHJA</a:t>
            </a:r>
            <a:endParaRPr lang="en-US" b="1" dirty="0">
              <a:solidFill>
                <a:schemeClr val="accent1">
                  <a:lumMod val="25000"/>
                </a:schemeClr>
              </a:solidFill>
            </a:endParaRPr>
          </a:p>
        </p:txBody>
      </p:sp>
      <p:sp>
        <p:nvSpPr>
          <p:cNvPr id="3" name="Content Placeholder 2"/>
          <p:cNvSpPr>
            <a:spLocks noGrp="1"/>
          </p:cNvSpPr>
          <p:nvPr>
            <p:ph idx="1"/>
          </p:nvPr>
        </p:nvSpPr>
        <p:spPr>
          <a:xfrm>
            <a:off x="304800" y="1752600"/>
            <a:ext cx="8229600" cy="4525963"/>
          </a:xfrm>
        </p:spPr>
        <p:txBody>
          <a:bodyPr/>
          <a:lstStyle/>
          <a:p>
            <a:pPr lvl="0"/>
            <a:r>
              <a:rPr lang="sq-AL" sz="2000" b="1" dirty="0" smtClean="0"/>
              <a:t>Prokurimi i shërbimeve</a:t>
            </a:r>
            <a:endParaRPr lang="en-US" sz="2000" b="1" dirty="0" smtClean="0"/>
          </a:p>
          <a:p>
            <a:pPr lvl="0">
              <a:buNone/>
            </a:pPr>
            <a:endParaRPr lang="en-US" sz="2000" dirty="0" smtClean="0"/>
          </a:p>
          <a:p>
            <a:pPr marL="822960" lvl="0">
              <a:buFont typeface="Wingdings" pitchFamily="2" charset="2"/>
              <a:buChar char="Ø"/>
            </a:pPr>
            <a:r>
              <a:rPr lang="sq-AL" sz="2000" dirty="0" smtClean="0"/>
              <a:t>Vlera e parashikuar</a:t>
            </a:r>
            <a:endParaRPr lang="en-US" sz="2000" dirty="0" smtClean="0"/>
          </a:p>
          <a:p>
            <a:pPr marL="822960" lvl="0">
              <a:buFont typeface="Wingdings" pitchFamily="2" charset="2"/>
              <a:buChar char="Ø"/>
            </a:pPr>
            <a:r>
              <a:rPr lang="sq-AL" sz="2000" dirty="0" smtClean="0"/>
              <a:t>Klasifikimi i kontratave</a:t>
            </a:r>
            <a:endParaRPr lang="en-US" sz="2000" dirty="0" smtClean="0"/>
          </a:p>
          <a:p>
            <a:pPr marL="822960" lvl="0">
              <a:buFont typeface="Wingdings" pitchFamily="2" charset="2"/>
              <a:buChar char="Ø"/>
            </a:pPr>
            <a:r>
              <a:rPr lang="sq-AL" sz="2000" dirty="0" smtClean="0"/>
              <a:t>Përmbajtja e dokumenteve te tenderit </a:t>
            </a:r>
            <a:endParaRPr lang="en-US" sz="2000" dirty="0" smtClean="0"/>
          </a:p>
          <a:p>
            <a:pPr marL="822960" lvl="0">
              <a:buFont typeface="Wingdings" pitchFamily="2" charset="2"/>
              <a:buChar char="Ø"/>
            </a:pPr>
            <a:r>
              <a:rPr lang="sq-AL" sz="2000" dirty="0" smtClean="0"/>
              <a:t>Procedurat e PP</a:t>
            </a:r>
            <a:endParaRPr lang="en-US" sz="2000" dirty="0" smtClean="0"/>
          </a:p>
          <a:p>
            <a:pPr marL="822960" lvl="0">
              <a:buFont typeface="Wingdings" pitchFamily="2" charset="2"/>
              <a:buChar char="Ø"/>
            </a:pPr>
            <a:r>
              <a:rPr lang="sq-AL" sz="2000" dirty="0" smtClean="0"/>
              <a:t>Dallimet me aktivitete të tjera të prokurimit</a:t>
            </a:r>
            <a:endParaRPr lang="en-US" sz="2000" dirty="0" smtClean="0"/>
          </a:p>
          <a:p>
            <a:pPr marL="822960" lvl="0">
              <a:buFont typeface="Wingdings" pitchFamily="2" charset="2"/>
              <a:buChar char="Ø"/>
            </a:pPr>
            <a:r>
              <a:rPr lang="sq-AL" sz="2000" dirty="0" smtClean="0"/>
              <a:t>Specifikimi teknik </a:t>
            </a:r>
            <a:endParaRPr lang="en-US" sz="2000" dirty="0" smtClean="0"/>
          </a:p>
          <a:p>
            <a:pPr marL="822960" lvl="0">
              <a:buFont typeface="Wingdings" pitchFamily="2" charset="2"/>
              <a:buChar char="Ø"/>
            </a:pPr>
            <a:r>
              <a:rPr lang="sq-AL" sz="2000" dirty="0" smtClean="0"/>
              <a:t>Përcaktimi i kritereve të përzgjedhjes </a:t>
            </a:r>
            <a:endParaRPr lang="en-US" sz="2000" dirty="0" smtClean="0"/>
          </a:p>
          <a:p>
            <a:pPr marL="822960" lvl="0">
              <a:buFont typeface="Wingdings" pitchFamily="2" charset="2"/>
              <a:buChar char="Ø"/>
            </a:pPr>
            <a:r>
              <a:rPr lang="sq-AL" sz="2000" dirty="0" smtClean="0"/>
              <a:t>Përcaktimi i kritereve te shpërblimit  </a:t>
            </a:r>
            <a:endParaRPr lang="en-US" sz="2000" dirty="0" smtClean="0"/>
          </a:p>
          <a:p>
            <a:pPr marL="640080" lvl="0">
              <a:buNone/>
            </a:pPr>
            <a:endParaRPr lang="en-US" sz="2000" dirty="0" smtClean="0"/>
          </a:p>
          <a:p>
            <a:pPr lvl="0"/>
            <a:endParaRPr lang="en-US" sz="2000" dirty="0" smtClean="0"/>
          </a:p>
          <a:p>
            <a:pPr>
              <a:buNone/>
            </a:pPr>
            <a:endParaRPr lang="en-US" dirty="0">
              <a:solidFill>
                <a:srgbClr val="0000FF"/>
              </a:solidFill>
            </a:endParaRPr>
          </a:p>
        </p:txBody>
      </p:sp>
    </p:spTree>
    <p:extLst>
      <p:ext uri="{BB962C8B-B14F-4D97-AF65-F5344CB8AC3E}">
        <p14:creationId xmlns:p14="http://schemas.microsoft.com/office/powerpoint/2010/main" val="2598639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9144000" cy="5867400"/>
          </a:xfrm>
        </p:spPr>
        <p:txBody>
          <a:bodyPr/>
          <a:lstStyle/>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Informata </a:t>
            </a:r>
            <a:r>
              <a:rPr lang="sq-AL" sz="2000" dirty="0" err="1" smtClean="0">
                <a:latin typeface="Cambria" panose="02040503050406030204" pitchFamily="18" charset="0"/>
                <a:ea typeface="Cambria" panose="02040503050406030204" pitchFamily="18" charset="0"/>
              </a:rPr>
              <a:t>obligative</a:t>
            </a:r>
            <a:r>
              <a:rPr lang="sq-AL" sz="2000" dirty="0" smtClean="0">
                <a:latin typeface="Cambria" panose="02040503050406030204" pitchFamily="18" charset="0"/>
                <a:ea typeface="Cambria" panose="02040503050406030204" pitchFamily="18" charset="0"/>
              </a:rPr>
              <a:t> të kërkuara gjatë kompletimit të </a:t>
            </a:r>
            <a:r>
              <a:rPr lang="sq-AL" sz="2000" b="1" dirty="0" smtClean="0">
                <a:latin typeface="Cambria" panose="02040503050406030204" pitchFamily="18" charset="0"/>
                <a:ea typeface="Cambria" panose="02040503050406030204" pitchFamily="18" charset="0"/>
              </a:rPr>
              <a:t>Dosjes së Tenderit, </a:t>
            </a:r>
            <a:r>
              <a:rPr lang="sq-AL" sz="2000" dirty="0" smtClean="0">
                <a:latin typeface="Cambria" panose="02040503050406030204" pitchFamily="18" charset="0"/>
                <a:ea typeface="Cambria" panose="02040503050406030204" pitchFamily="18" charset="0"/>
              </a:rPr>
              <a:t>sipas LPP, si për </a:t>
            </a:r>
            <a:r>
              <a:rPr lang="sq-AL" sz="2000" b="1" i="1" u="sng" dirty="0" smtClean="0">
                <a:latin typeface="Cambria" panose="02040503050406030204" pitchFamily="18" charset="0"/>
                <a:ea typeface="Cambria" panose="02040503050406030204" pitchFamily="18" charset="0"/>
              </a:rPr>
              <a:t>shërbime të  </a:t>
            </a:r>
            <a:r>
              <a:rPr lang="sq-AL" sz="2000" b="1" i="1" u="sng" dirty="0" err="1" smtClean="0">
                <a:latin typeface="Cambria" panose="02040503050406030204" pitchFamily="18" charset="0"/>
                <a:ea typeface="Cambria" panose="02040503050406030204" pitchFamily="18" charset="0"/>
              </a:rPr>
              <a:t>konsulences</a:t>
            </a:r>
            <a:r>
              <a:rPr lang="sq-AL" sz="2000" b="1" i="1" u="sng" dirty="0" smtClean="0">
                <a:latin typeface="Cambria" panose="02040503050406030204" pitchFamily="18" charset="0"/>
                <a:ea typeface="Cambria" panose="02040503050406030204" pitchFamily="18" charset="0"/>
              </a:rPr>
              <a:t> dhe atyre jo-</a:t>
            </a:r>
            <a:r>
              <a:rPr lang="sq-AL" sz="2000" b="1" i="1" u="sng" dirty="0" err="1" smtClean="0">
                <a:latin typeface="Cambria" panose="02040503050406030204" pitchFamily="18" charset="0"/>
                <a:ea typeface="Cambria" panose="02040503050406030204" pitchFamily="18" charset="0"/>
              </a:rPr>
              <a:t>konsulente</a:t>
            </a:r>
            <a:r>
              <a:rPr lang="sq-AL" sz="2000" b="1"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është si në vijim:</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b="1" i="1" dirty="0" smtClean="0">
                <a:latin typeface="Cambria" panose="02040503050406030204" pitchFamily="18" charset="0"/>
                <a:ea typeface="Cambria" panose="02040503050406030204" pitchFamily="18" charset="0"/>
              </a:rPr>
              <a:t>Një deklaratë e kërkesave për prokurimin e shërbimeve do të përkufizohet në terme të referencës të cilat do të përmbajnë një </a:t>
            </a:r>
            <a:r>
              <a:rPr lang="sq-AL" sz="2000" i="1" dirty="0" smtClean="0">
                <a:latin typeface="Cambria" panose="02040503050406030204" pitchFamily="18" charset="0"/>
                <a:ea typeface="Cambria" panose="02040503050406030204" pitchFamily="18" charset="0"/>
              </a:rPr>
              <a:t>përshkrim të qartë, të saktë dhe precizë të shërbimeve , </a:t>
            </a:r>
            <a:r>
              <a:rPr lang="sq-AL" sz="2000" dirty="0">
                <a:latin typeface="Cambria" panose="02040503050406030204" pitchFamily="18" charset="0"/>
                <a:ea typeface="Cambria" panose="02040503050406030204" pitchFamily="18" charset="0"/>
              </a:rPr>
              <a:t>dhe do të përfshijë sipas nevojës: </a:t>
            </a:r>
            <a:endParaRPr lang="sq-AL" sz="2000" dirty="0" smtClean="0">
              <a:latin typeface="Cambria" panose="02040503050406030204" pitchFamily="18" charset="0"/>
              <a:ea typeface="Cambria" panose="02040503050406030204" pitchFamily="18" charset="0"/>
            </a:endParaRPr>
          </a:p>
          <a:p>
            <a:pPr marL="0" indent="0">
              <a:buNone/>
            </a:pPr>
            <a:endParaRPr lang="sq-AL" sz="2000" i="1" dirty="0" smtClean="0">
              <a:latin typeface="Cambria" panose="02040503050406030204" pitchFamily="18" charset="0"/>
              <a:ea typeface="Cambria" panose="02040503050406030204" pitchFamily="18" charset="0"/>
            </a:endParaRPr>
          </a:p>
          <a:p>
            <a:pPr marL="457200" lvl="0" indent="-457200">
              <a:buFont typeface="+mj-lt"/>
              <a:buAutoNum type="alphaLcParenR"/>
            </a:pPr>
            <a:r>
              <a:rPr lang="sq-AL" sz="2000" dirty="0">
                <a:latin typeface="Cambria" panose="02040503050406030204" pitchFamily="18" charset="0"/>
                <a:ea typeface="Cambria" panose="02040503050406030204" pitchFamily="18" charset="0"/>
              </a:rPr>
              <a:t>një narrativ i prapavijës së shërbimeve të kërkuara;</a:t>
            </a:r>
            <a:endParaRPr lang="sq-AL" sz="2000" b="1" i="1" dirty="0" smtClean="0">
              <a:latin typeface="Cambria" panose="02040503050406030204" pitchFamily="18" charset="0"/>
              <a:ea typeface="Cambria" panose="02040503050406030204" pitchFamily="18" charset="0"/>
            </a:endParaRPr>
          </a:p>
          <a:p>
            <a:pPr marL="457200" lvl="0" indent="-457200">
              <a:buFont typeface="+mj-lt"/>
              <a:buAutoNum type="alphaLcParenR"/>
            </a:pPr>
            <a:r>
              <a:rPr lang="sq-AL" sz="2000" dirty="0">
                <a:latin typeface="Cambria" panose="02040503050406030204" pitchFamily="18" charset="0"/>
                <a:ea typeface="Cambria" panose="02040503050406030204" pitchFamily="18" charset="0"/>
              </a:rPr>
              <a:t>objektivat e shërbimeve të kërkuara dhe një listë e qëllimeve për të arritur nga një ofrues i shërbimeve</a:t>
            </a:r>
            <a:r>
              <a:rPr lang="sq-AL" sz="2000" dirty="0" smtClean="0">
                <a:latin typeface="Cambria" panose="02040503050406030204" pitchFamily="18" charset="0"/>
                <a:ea typeface="Cambria" panose="02040503050406030204" pitchFamily="18" charset="0"/>
              </a:rPr>
              <a:t>;</a:t>
            </a:r>
          </a:p>
          <a:p>
            <a:pPr marL="457200" lvl="0" indent="-457200">
              <a:buFont typeface="+mj-lt"/>
              <a:buAutoNum type="alphaLcParenR"/>
            </a:pPr>
            <a:r>
              <a:rPr lang="sq-AL" sz="2000" dirty="0" smtClean="0">
                <a:latin typeface="Cambria" panose="02040503050406030204" pitchFamily="18" charset="0"/>
                <a:ea typeface="Cambria" panose="02040503050406030204" pitchFamily="18" charset="0"/>
              </a:rPr>
              <a:t>një </a:t>
            </a:r>
            <a:r>
              <a:rPr lang="sq-AL" sz="2000" dirty="0">
                <a:latin typeface="Cambria" panose="02040503050406030204" pitchFamily="18" charset="0"/>
                <a:ea typeface="Cambria" panose="02040503050406030204" pitchFamily="18" charset="0"/>
              </a:rPr>
              <a:t>listë e detyrave specifike ose kompetencave që do të </a:t>
            </a:r>
            <a:r>
              <a:rPr lang="sq-AL" sz="2000" dirty="0" smtClean="0">
                <a:latin typeface="Cambria" panose="02040503050406030204" pitchFamily="18" charset="0"/>
                <a:ea typeface="Cambria" panose="02040503050406030204" pitchFamily="18" charset="0"/>
              </a:rPr>
              <a:t>ekzekutohen.</a:t>
            </a:r>
          </a:p>
          <a:p>
            <a:pPr marL="457200" lvl="0" indent="-457200">
              <a:buFont typeface="+mj-lt"/>
              <a:buAutoNum type="alphaLcParenR"/>
            </a:pPr>
            <a:r>
              <a:rPr lang="sq-AL" sz="2000" dirty="0" smtClean="0">
                <a:latin typeface="Cambria" panose="02040503050406030204" pitchFamily="18" charset="0"/>
                <a:ea typeface="Cambria" panose="02040503050406030204" pitchFamily="18" charset="0"/>
              </a:rPr>
              <a:t>një </a:t>
            </a:r>
            <a:r>
              <a:rPr lang="sq-AL" sz="2000" dirty="0">
                <a:latin typeface="Cambria" panose="02040503050406030204" pitchFamily="18" charset="0"/>
                <a:ea typeface="Cambria" panose="02040503050406030204" pitchFamily="18" charset="0"/>
              </a:rPr>
              <a:t>orar të dorëzimeve për rezultatet e detyrave ndaj të cilave do të krahasohen arritjet e shërbimeve</a:t>
            </a:r>
            <a:r>
              <a:rPr lang="sq-AL" sz="2000" dirty="0" smtClean="0">
                <a:latin typeface="Cambria" panose="02040503050406030204" pitchFamily="18" charset="0"/>
                <a:ea typeface="Cambria" panose="02040503050406030204" pitchFamily="18" charset="0"/>
              </a:rPr>
              <a:t>;</a:t>
            </a:r>
          </a:p>
          <a:p>
            <a:pPr marL="457200" lvl="0" indent="-457200">
              <a:buFont typeface="+mj-lt"/>
              <a:buAutoNum type="alphaLcParenR"/>
            </a:pPr>
            <a:r>
              <a:rPr lang="sq-AL" sz="2000" dirty="0" smtClean="0">
                <a:latin typeface="Cambria" panose="02040503050406030204" pitchFamily="18" charset="0"/>
                <a:ea typeface="Cambria" panose="02040503050406030204" pitchFamily="18" charset="0"/>
              </a:rPr>
              <a:t>mënyrat </a:t>
            </a:r>
            <a:r>
              <a:rPr lang="sq-AL" sz="2000" dirty="0">
                <a:latin typeface="Cambria" panose="02040503050406030204" pitchFamily="18" charset="0"/>
                <a:ea typeface="Cambria" panose="02040503050406030204" pitchFamily="18" charset="0"/>
              </a:rPr>
              <a:t>e menaxhimit dhe raportimit të Operatorit të shërbimeve, të AK dhe aranzhimet specifike administrative dhe kërkesat e raportimit që do të aplikohen; </a:t>
            </a:r>
            <a:endParaRPr lang="sq-AL" sz="2000" dirty="0" smtClean="0">
              <a:latin typeface="Cambria" panose="02040503050406030204" pitchFamily="18" charset="0"/>
              <a:ea typeface="Cambria" panose="02040503050406030204" pitchFamily="18" charset="0"/>
            </a:endParaRPr>
          </a:p>
          <a:p>
            <a:pPr marL="457200" indent="-457200">
              <a:buFont typeface="+mj-lt"/>
              <a:buAutoNum type="alphaLcParenR"/>
            </a:pPr>
            <a:r>
              <a:rPr lang="sq-AL" sz="2000" dirty="0">
                <a:latin typeface="Cambria" panose="02040503050406030204" pitchFamily="18" charset="0"/>
                <a:ea typeface="Cambria" panose="02040503050406030204" pitchFamily="18" charset="0"/>
              </a:rPr>
              <a:t>kohëzgjatja dhe orari i angazhimit; dhe </a:t>
            </a:r>
            <a:r>
              <a:rPr lang="pt-BR" sz="2000" dirty="0">
                <a:latin typeface="Cambria" panose="02040503050406030204" pitchFamily="18" charset="0"/>
                <a:ea typeface="Cambria" panose="02040503050406030204" pitchFamily="18" charset="0"/>
              </a:rPr>
              <a:t>çdo informatë tjetër shtesë. </a:t>
            </a:r>
            <a:endParaRPr lang="sq-AL" sz="2000" b="1" i="1" dirty="0">
              <a:latin typeface="Cambria" panose="02040503050406030204" pitchFamily="18" charset="0"/>
              <a:ea typeface="Cambria" panose="02040503050406030204" pitchFamily="18" charset="0"/>
            </a:endParaRPr>
          </a:p>
          <a:p>
            <a:pPr marL="0" lvl="0" indent="0">
              <a:buNone/>
            </a:pPr>
            <a:endParaRPr lang="sq-AL" sz="2000" dirty="0" smtClean="0">
              <a:latin typeface="Cambria" panose="02040503050406030204" pitchFamily="18" charset="0"/>
              <a:ea typeface="Cambria" panose="02040503050406030204" pitchFamily="18" charset="0"/>
            </a:endParaRPr>
          </a:p>
          <a:p>
            <a:pPr marL="0" indent="0">
              <a:buNone/>
            </a:pPr>
            <a:endParaRPr lang="sq-AL" sz="2000" b="1" i="1" dirty="0">
              <a:latin typeface="Cambria" panose="02040503050406030204" pitchFamily="18" charset="0"/>
              <a:ea typeface="Cambria" panose="02040503050406030204" pitchFamily="18" charset="0"/>
            </a:endParaRPr>
          </a:p>
          <a:p>
            <a:pPr marL="457200" lvl="0" indent="-457200">
              <a:buFont typeface="+mj-lt"/>
              <a:buAutoNum type="alphaLcParenR"/>
            </a:pPr>
            <a:endParaRPr lang="sq-AL" sz="2000" dirty="0" smtClean="0"/>
          </a:p>
          <a:p>
            <a:pPr marL="457200" lvl="0" indent="-457200">
              <a:buFont typeface="+mj-lt"/>
              <a:buAutoNum type="alphaLcParenR"/>
            </a:pPr>
            <a:endParaRPr lang="sq-AL" sz="2000" b="1" i="1" dirty="0">
              <a:latin typeface="Cambria" panose="02040503050406030204" pitchFamily="18" charset="0"/>
              <a:ea typeface="Cambria" panose="02040503050406030204" pitchFamily="18" charset="0"/>
            </a:endParaRPr>
          </a:p>
          <a:p>
            <a:pPr marL="0" lvl="0" indent="0">
              <a:buNone/>
            </a:pPr>
            <a:endParaRPr lang="sq-AL" sz="2000" b="1" i="1" dirty="0" smtClean="0">
              <a:latin typeface="Cambria" panose="02040503050406030204" pitchFamily="18" charset="0"/>
              <a:ea typeface="Cambria" panose="02040503050406030204" pitchFamily="18" charset="0"/>
            </a:endParaRPr>
          </a:p>
          <a:p>
            <a:pPr marL="0" indent="0">
              <a:buNone/>
            </a:pPr>
            <a:endParaRPr lang="en-US" sz="2000" i="1" dirty="0" smtClean="0"/>
          </a:p>
          <a:p>
            <a:pPr marL="0" indent="0">
              <a:buNone/>
            </a:pPr>
            <a:endParaRPr lang="sq-AL" sz="2000" i="1" dirty="0" smtClean="0"/>
          </a:p>
        </p:txBody>
      </p:sp>
      <p:sp>
        <p:nvSpPr>
          <p:cNvPr id="4" name="Title 1"/>
          <p:cNvSpPr txBox="1">
            <a:spLocks/>
          </p:cNvSpPr>
          <p:nvPr/>
        </p:nvSpPr>
        <p:spPr>
          <a:xfrm>
            <a:off x="533400" y="0"/>
            <a:ext cx="8610600" cy="7620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800" b="1" i="1" dirty="0" smtClean="0">
                <a:solidFill>
                  <a:schemeClr val="bg2">
                    <a:lumMod val="75000"/>
                  </a:schemeClr>
                </a:solidFill>
                <a:latin typeface="Cambria" panose="02040503050406030204" pitchFamily="18" charset="0"/>
                <a:ea typeface="Cambria" panose="02040503050406030204" pitchFamily="18" charset="0"/>
              </a:rPr>
              <a:t>Përmbajtja e Dosjes se tenderit</a:t>
            </a:r>
            <a:endParaRPr lang="en-US" sz="2800" b="1" dirty="0" smtClean="0">
              <a:solidFill>
                <a:schemeClr val="bg2">
                  <a:lumMod val="75000"/>
                </a:schemeClr>
              </a:solidFill>
              <a:latin typeface="Cambria" panose="02040503050406030204" pitchFamily="18" charset="0"/>
              <a:ea typeface="Cambria" panose="02040503050406030204" pitchFamily="18" charset="0"/>
            </a:endParaRPr>
          </a:p>
          <a:p>
            <a:pPr marL="0" indent="0" algn="ctr">
              <a:buNone/>
            </a:pPr>
            <a:endParaRPr lang="en-US" sz="2800" b="1" i="1" dirty="0" smtClean="0">
              <a:solidFill>
                <a:schemeClr val="bg2">
                  <a:lumMod val="75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98965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562600"/>
          </a:xfrm>
        </p:spPr>
        <p:txBody>
          <a:bodyPr/>
          <a:lstStyle/>
          <a:p>
            <a:pPr lvl="0"/>
            <a:r>
              <a:rPr lang="sq-AL" sz="2000" dirty="0">
                <a:latin typeface="Cambria" panose="02040503050406030204" pitchFamily="18" charset="0"/>
                <a:ea typeface="Cambria" panose="02040503050406030204" pitchFamily="18" charset="0"/>
              </a:rPr>
              <a:t>Dokumentet e Tenderit për shërbime do të kërkojë nga Operatori ekonomik të komentoj për termat e referencës dhe do të specifikoj informatat në vijim: </a:t>
            </a:r>
            <a:endParaRPr lang="sq-AL" sz="2000" dirty="0" smtClean="0">
              <a:latin typeface="Cambria" panose="02040503050406030204" pitchFamily="18" charset="0"/>
              <a:ea typeface="Cambria" panose="02040503050406030204" pitchFamily="18" charset="0"/>
            </a:endParaRPr>
          </a:p>
          <a:p>
            <a:pPr marL="0" lvl="0" indent="0">
              <a:buNone/>
            </a:pPr>
            <a:endParaRPr lang="sq-AL" sz="2000" i="1" dirty="0" smtClean="0">
              <a:latin typeface="Cambria" panose="02040503050406030204" pitchFamily="18" charset="0"/>
              <a:ea typeface="Cambria" panose="02040503050406030204" pitchFamily="18" charset="0"/>
            </a:endParaRPr>
          </a:p>
          <a:p>
            <a:pPr marL="857250" lvl="1" indent="-457200">
              <a:buFont typeface="+mj-lt"/>
              <a:buAutoNum type="alphaLcParenR"/>
            </a:pPr>
            <a:r>
              <a:rPr lang="it-IT" sz="2000" dirty="0" smtClean="0">
                <a:latin typeface="Cambria" panose="02040503050406030204" pitchFamily="18" charset="0"/>
                <a:ea typeface="Cambria" panose="02040503050406030204" pitchFamily="18" charset="0"/>
              </a:rPr>
              <a:t>termat </a:t>
            </a:r>
            <a:r>
              <a:rPr lang="it-IT" sz="2000" dirty="0">
                <a:latin typeface="Cambria" panose="02040503050406030204" pitchFamily="18" charset="0"/>
                <a:ea typeface="Cambria" panose="02040503050406030204" pitchFamily="18" charset="0"/>
              </a:rPr>
              <a:t>e referencës dhe kontributi i pritur i personelit kyç</a:t>
            </a:r>
            <a:endParaRPr lang="sq-AL" sz="2000" i="1" dirty="0">
              <a:latin typeface="Cambria" panose="02040503050406030204" pitchFamily="18" charset="0"/>
              <a:ea typeface="Cambria" panose="02040503050406030204" pitchFamily="18" charset="0"/>
            </a:endParaRPr>
          </a:p>
          <a:p>
            <a:pPr marL="857250" lvl="1" indent="-457200">
              <a:buFont typeface="+mj-lt"/>
              <a:buAutoNum type="alphaLcParenR"/>
            </a:pPr>
            <a:r>
              <a:rPr lang="sq-AL" sz="2000" dirty="0" smtClean="0">
                <a:latin typeface="Cambria" panose="02040503050406030204" pitchFamily="18" charset="0"/>
                <a:ea typeface="Cambria" panose="02040503050406030204" pitchFamily="18" charset="0"/>
              </a:rPr>
              <a:t>përbërja </a:t>
            </a:r>
            <a:r>
              <a:rPr lang="sq-AL" sz="2000" dirty="0">
                <a:latin typeface="Cambria" panose="02040503050406030204" pitchFamily="18" charset="0"/>
                <a:ea typeface="Cambria" panose="02040503050406030204" pitchFamily="18" charset="0"/>
              </a:rPr>
              <a:t>e </a:t>
            </a:r>
            <a:r>
              <a:rPr lang="sq-AL" sz="2000" dirty="0" err="1">
                <a:latin typeface="Cambria" panose="02040503050406030204" pitchFamily="18" charset="0"/>
                <a:ea typeface="Cambria" panose="02040503050406030204" pitchFamily="18" charset="0"/>
              </a:rPr>
              <a:t>Loteve</a:t>
            </a:r>
            <a:r>
              <a:rPr lang="sq-AL" sz="2000" dirty="0">
                <a:latin typeface="Cambria" panose="02040503050406030204" pitchFamily="18" charset="0"/>
                <a:ea typeface="Cambria" panose="02040503050406030204" pitchFamily="18" charset="0"/>
              </a:rPr>
              <a:t>; nëse lejohen variantet apo jo; nëse lejohen tërheqjet e </a:t>
            </a:r>
            <a:r>
              <a:rPr lang="sq-AL" sz="2000" dirty="0" smtClean="0">
                <a:latin typeface="Cambria" panose="02040503050406030204" pitchFamily="18" charset="0"/>
                <a:ea typeface="Cambria" panose="02040503050406030204" pitchFamily="18" charset="0"/>
              </a:rPr>
              <a:t>tenderëve </a:t>
            </a:r>
            <a:r>
              <a:rPr lang="sq-AL" sz="2000" dirty="0">
                <a:latin typeface="Cambria" panose="02040503050406030204" pitchFamily="18" charset="0"/>
                <a:ea typeface="Cambria" panose="02040503050406030204" pitchFamily="18" charset="0"/>
              </a:rPr>
              <a:t>para afatit të fundit për dorëzim apo jo; </a:t>
            </a:r>
            <a:endParaRPr lang="sq-AL" sz="2000" i="1" dirty="0">
              <a:latin typeface="Cambria" panose="02040503050406030204" pitchFamily="18" charset="0"/>
              <a:ea typeface="Cambria" panose="02040503050406030204" pitchFamily="18" charset="0"/>
            </a:endParaRPr>
          </a:p>
          <a:p>
            <a:pPr marL="857250" lvl="1" indent="-457200">
              <a:buFont typeface="+mj-lt"/>
              <a:buAutoNum type="alphaLcParenR"/>
            </a:pPr>
            <a:r>
              <a:rPr lang="pl-PL" sz="2000" dirty="0" smtClean="0">
                <a:latin typeface="Cambria" panose="02040503050406030204" pitchFamily="18" charset="0"/>
                <a:ea typeface="Cambria" panose="02040503050406030204" pitchFamily="18" charset="0"/>
              </a:rPr>
              <a:t>lloji </a:t>
            </a:r>
            <a:r>
              <a:rPr lang="pl-PL" sz="2000" dirty="0">
                <a:latin typeface="Cambria" panose="02040503050406030204" pitchFamily="18" charset="0"/>
                <a:ea typeface="Cambria" panose="02040503050406030204" pitchFamily="18" charset="0"/>
              </a:rPr>
              <a:t>i procedurës së </a:t>
            </a:r>
            <a:r>
              <a:rPr lang="pl-PL" sz="2000" dirty="0" smtClean="0">
                <a:latin typeface="Cambria" panose="02040503050406030204" pitchFamily="18" charset="0"/>
                <a:ea typeface="Cambria" panose="02040503050406030204" pitchFamily="18" charset="0"/>
              </a:rPr>
              <a:t>kontratës.</a:t>
            </a:r>
          </a:p>
          <a:p>
            <a:pPr marL="857250" lvl="1" indent="-457200">
              <a:buFont typeface="+mj-lt"/>
              <a:buAutoNum type="alphaLcParenR"/>
            </a:pPr>
            <a:r>
              <a:rPr lang="sq-AL" sz="2000" dirty="0" smtClean="0">
                <a:latin typeface="Cambria" panose="02040503050406030204" pitchFamily="18" charset="0"/>
                <a:ea typeface="Cambria" panose="02040503050406030204" pitchFamily="18" charset="0"/>
              </a:rPr>
              <a:t>kriteret </a:t>
            </a:r>
            <a:r>
              <a:rPr lang="sq-AL" sz="2000" dirty="0">
                <a:latin typeface="Cambria" panose="02040503050406030204" pitchFamily="18" charset="0"/>
                <a:ea typeface="Cambria" panose="02040503050406030204" pitchFamily="18" charset="0"/>
              </a:rPr>
              <a:t>e kualifikimit </a:t>
            </a:r>
            <a:endParaRPr lang="sq-AL" sz="2000" dirty="0" smtClean="0">
              <a:latin typeface="Cambria" panose="02040503050406030204" pitchFamily="18" charset="0"/>
              <a:ea typeface="Cambria" panose="02040503050406030204" pitchFamily="18" charset="0"/>
            </a:endParaRPr>
          </a:p>
          <a:p>
            <a:pPr marL="857250" lvl="1" indent="-457200">
              <a:buFont typeface="+mj-lt"/>
              <a:buAutoNum type="alphaLcParenR"/>
            </a:pPr>
            <a:r>
              <a:rPr lang="sq-AL" sz="2000" i="1" dirty="0" smtClean="0">
                <a:latin typeface="Cambria" panose="02040503050406030204" pitchFamily="18" charset="0"/>
                <a:ea typeface="Cambria" panose="02040503050406030204" pitchFamily="18" charset="0"/>
              </a:rPr>
              <a:t>shuma dhe forma e </a:t>
            </a:r>
            <a:r>
              <a:rPr lang="sq-AL" sz="2000" b="1" i="1" dirty="0" smtClean="0">
                <a:latin typeface="Cambria" panose="02040503050406030204" pitchFamily="18" charset="0"/>
                <a:ea typeface="Cambria" panose="02040503050406030204" pitchFamily="18" charset="0"/>
              </a:rPr>
              <a:t>sigurimit të tenderit</a:t>
            </a:r>
            <a:r>
              <a:rPr lang="sq-AL" sz="2000" i="1" dirty="0" smtClean="0">
                <a:latin typeface="Cambria" panose="02040503050406030204" pitchFamily="18" charset="0"/>
                <a:ea typeface="Cambria" panose="02040503050406030204" pitchFamily="18" charset="0"/>
              </a:rPr>
              <a:t> që kërkohet</a:t>
            </a:r>
          </a:p>
          <a:p>
            <a:pPr marL="857250" lvl="1" indent="-457200">
              <a:buFont typeface="+mj-lt"/>
              <a:buAutoNum type="alphaLcParenR"/>
            </a:pPr>
            <a:r>
              <a:rPr lang="sq-AL" sz="2000" i="1" dirty="0" smtClean="0">
                <a:latin typeface="Cambria" panose="02040503050406030204" pitchFamily="18" charset="0"/>
                <a:ea typeface="Cambria" panose="02040503050406030204" pitchFamily="18" charset="0"/>
              </a:rPr>
              <a:t>shuma dhe forma e </a:t>
            </a:r>
            <a:r>
              <a:rPr lang="sq-AL" sz="2000" b="1" i="1" dirty="0" smtClean="0">
                <a:latin typeface="Cambria" panose="02040503050406030204" pitchFamily="18" charset="0"/>
                <a:ea typeface="Cambria" panose="02040503050406030204" pitchFamily="18" charset="0"/>
              </a:rPr>
              <a:t>sigurimit të ekzekutimit</a:t>
            </a:r>
            <a:r>
              <a:rPr lang="en-US" sz="2000" b="1" i="1" dirty="0" smtClean="0">
                <a:latin typeface="Cambria" panose="02040503050406030204" pitchFamily="18" charset="0"/>
                <a:ea typeface="Cambria" panose="02040503050406030204" pitchFamily="18" charset="0"/>
              </a:rPr>
              <a:t>,</a:t>
            </a:r>
            <a:r>
              <a:rPr lang="sq-AL" sz="2000" i="1" dirty="0" smtClean="0">
                <a:latin typeface="Cambria" panose="02040503050406030204" pitchFamily="18" charset="0"/>
                <a:ea typeface="Cambria" panose="02040503050406030204" pitchFamily="18" charset="0"/>
              </a:rPr>
              <a:t> </a:t>
            </a:r>
            <a:r>
              <a:rPr lang="en-US" sz="2000" i="1" dirty="0" smtClean="0">
                <a:latin typeface="Cambria" panose="02040503050406030204" pitchFamily="18" charset="0"/>
                <a:ea typeface="Cambria" panose="02040503050406030204" pitchFamily="18" charset="0"/>
              </a:rPr>
              <a:t>n</a:t>
            </a:r>
            <a:r>
              <a:rPr lang="sq-AL" sz="2000" i="1" dirty="0" smtClean="0">
                <a:latin typeface="Cambria" panose="02040503050406030204" pitchFamily="18" charset="0"/>
                <a:ea typeface="Cambria" panose="02040503050406030204" pitchFamily="18" charset="0"/>
              </a:rPr>
              <a:t>ë</a:t>
            </a:r>
            <a:r>
              <a:rPr lang="en-US" sz="2000" i="1" dirty="0" smtClean="0">
                <a:latin typeface="Cambria" panose="02040503050406030204" pitchFamily="18" charset="0"/>
                <a:ea typeface="Cambria" panose="02040503050406030204" pitchFamily="18" charset="0"/>
              </a:rPr>
              <a:t>se</a:t>
            </a:r>
            <a:r>
              <a:rPr lang="sq-AL" sz="2000" i="1" dirty="0" smtClean="0">
                <a:latin typeface="Cambria" panose="02040503050406030204" pitchFamily="18" charset="0"/>
                <a:ea typeface="Cambria" panose="02040503050406030204" pitchFamily="18" charset="0"/>
              </a:rPr>
              <a:t> kërkohet</a:t>
            </a:r>
          </a:p>
          <a:p>
            <a:pPr marL="857250" lvl="1" indent="-457200">
              <a:buFont typeface="+mj-lt"/>
              <a:buAutoNum type="alphaLcParenR"/>
            </a:pPr>
            <a:r>
              <a:rPr lang="sq-AL" sz="2000" i="1" dirty="0" smtClean="0">
                <a:latin typeface="Cambria" panose="02040503050406030204" pitchFamily="18" charset="0"/>
                <a:ea typeface="Cambria" panose="02040503050406030204" pitchFamily="18" charset="0"/>
              </a:rPr>
              <a:t>afatet kohore, data dhe </a:t>
            </a:r>
            <a:r>
              <a:rPr lang="sq-AL" sz="2000" b="1" i="1" dirty="0" smtClean="0">
                <a:latin typeface="Cambria" panose="02040503050406030204" pitchFamily="18" charset="0"/>
                <a:ea typeface="Cambria" panose="02040503050406030204" pitchFamily="18" charset="0"/>
              </a:rPr>
              <a:t>koha e dorëzimit të tenderit dhe hapjes së tenderit. </a:t>
            </a:r>
          </a:p>
          <a:p>
            <a:pPr marL="857250" lvl="1" indent="-457200">
              <a:buFont typeface="+mj-lt"/>
              <a:buAutoNum type="alphaLcParenR"/>
            </a:pPr>
            <a:r>
              <a:rPr lang="sq-AL" sz="2000" b="1" i="1" dirty="0" smtClean="0">
                <a:latin typeface="Cambria" panose="02040503050406030204" pitchFamily="18" charset="0"/>
                <a:ea typeface="Cambria" panose="02040503050406030204" pitchFamily="18" charset="0"/>
              </a:rPr>
              <a:t>metodologjia e dorëzimit të tenderit</a:t>
            </a:r>
            <a:r>
              <a:rPr lang="en-US" sz="2000" b="1" i="1" dirty="0" smtClean="0">
                <a:latin typeface="Cambria" panose="02040503050406030204" pitchFamily="18" charset="0"/>
                <a:ea typeface="Cambria" panose="02040503050406030204" pitchFamily="18" charset="0"/>
              </a:rPr>
              <a:t> (</a:t>
            </a:r>
            <a:r>
              <a:rPr lang="en-US" sz="2000" b="1" i="1" dirty="0" err="1" smtClean="0">
                <a:latin typeface="Cambria" panose="02040503050406030204" pitchFamily="18" charset="0"/>
                <a:ea typeface="Cambria" panose="02040503050406030204" pitchFamily="18" charset="0"/>
              </a:rPr>
              <a:t>elektronike</a:t>
            </a:r>
            <a:r>
              <a:rPr lang="en-US" sz="2000" b="1" i="1" dirty="0" smtClean="0">
                <a:latin typeface="Cambria" panose="02040503050406030204" pitchFamily="18" charset="0"/>
                <a:ea typeface="Cambria" panose="02040503050406030204" pitchFamily="18" charset="0"/>
              </a:rPr>
              <a:t>, </a:t>
            </a:r>
            <a:r>
              <a:rPr lang="en-US" sz="2000" b="1" i="1" dirty="0" err="1" smtClean="0">
                <a:latin typeface="Cambria" panose="02040503050406030204" pitchFamily="18" charset="0"/>
                <a:ea typeface="Cambria" panose="02040503050406030204" pitchFamily="18" charset="0"/>
              </a:rPr>
              <a:t>fizike</a:t>
            </a:r>
            <a:r>
              <a:rPr lang="en-US" sz="2000" b="1" i="1" dirty="0" smtClean="0">
                <a:latin typeface="Cambria" panose="02040503050406030204" pitchFamily="18" charset="0"/>
                <a:ea typeface="Cambria" panose="02040503050406030204" pitchFamily="18" charset="0"/>
              </a:rPr>
              <a:t> </a:t>
            </a:r>
            <a:r>
              <a:rPr lang="en-US" sz="2000" b="1" i="1" dirty="0" err="1" smtClean="0">
                <a:latin typeface="Cambria" panose="02040503050406030204" pitchFamily="18" charset="0"/>
                <a:ea typeface="Cambria" panose="02040503050406030204" pitchFamily="18" charset="0"/>
              </a:rPr>
              <a:t>apo</a:t>
            </a:r>
            <a:r>
              <a:rPr lang="en-US" sz="2000" b="1" i="1" dirty="0" smtClean="0">
                <a:latin typeface="Cambria" panose="02040503050406030204" pitchFamily="18" charset="0"/>
                <a:ea typeface="Cambria" panose="02040503050406030204" pitchFamily="18" charset="0"/>
              </a:rPr>
              <a:t> </a:t>
            </a:r>
            <a:r>
              <a:rPr lang="en-US" sz="2000" b="1" i="1" dirty="0" err="1" smtClean="0">
                <a:latin typeface="Cambria" panose="02040503050406030204" pitchFamily="18" charset="0"/>
                <a:ea typeface="Cambria" panose="02040503050406030204" pitchFamily="18" charset="0"/>
              </a:rPr>
              <a:t>te</a:t>
            </a:r>
            <a:r>
              <a:rPr lang="en-US" sz="2000" b="1" i="1" dirty="0" smtClean="0">
                <a:latin typeface="Cambria" panose="02040503050406030204" pitchFamily="18" charset="0"/>
                <a:ea typeface="Cambria" panose="02040503050406030204" pitchFamily="18" charset="0"/>
              </a:rPr>
              <a:t> </a:t>
            </a:r>
            <a:r>
              <a:rPr lang="en-US" sz="2000" b="1" i="1" dirty="0" err="1" smtClean="0">
                <a:latin typeface="Cambria" panose="02040503050406030204" pitchFamily="18" charset="0"/>
                <a:ea typeface="Cambria" panose="02040503050406030204" pitchFamily="18" charset="0"/>
              </a:rPr>
              <a:t>dy</a:t>
            </a:r>
            <a:r>
              <a:rPr lang="en-US" sz="2000" b="1" i="1" dirty="0" smtClean="0">
                <a:latin typeface="Cambria" panose="02040503050406030204" pitchFamily="18" charset="0"/>
                <a:ea typeface="Cambria" panose="02040503050406030204" pitchFamily="18" charset="0"/>
              </a:rPr>
              <a:t> </a:t>
            </a:r>
            <a:r>
              <a:rPr lang="en-US" sz="2000" b="1" i="1" dirty="0" err="1" smtClean="0">
                <a:latin typeface="Cambria" panose="02040503050406030204" pitchFamily="18" charset="0"/>
                <a:ea typeface="Cambria" panose="02040503050406030204" pitchFamily="18" charset="0"/>
              </a:rPr>
              <a:t>mundesit</a:t>
            </a:r>
            <a:r>
              <a:rPr lang="en-US" sz="2000" b="1" i="1" dirty="0" smtClean="0">
                <a:latin typeface="Cambria" panose="02040503050406030204" pitchFamily="18" charset="0"/>
                <a:ea typeface="Cambria" panose="02040503050406030204" pitchFamily="18" charset="0"/>
              </a:rPr>
              <a:t>)</a:t>
            </a:r>
            <a:r>
              <a:rPr lang="sq-AL" sz="2000" b="1" i="1"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0" indent="0">
              <a:buNone/>
            </a:pPr>
            <a:endParaRPr lang="en-US" sz="2000" dirty="0" smtClean="0"/>
          </a:p>
          <a:p>
            <a:pPr lvl="0">
              <a:buNone/>
            </a:pPr>
            <a:endParaRPr lang="en-US" sz="2400" dirty="0" smtClean="0"/>
          </a:p>
        </p:txBody>
      </p:sp>
      <p:sp>
        <p:nvSpPr>
          <p:cNvPr id="4" name="Title 1"/>
          <p:cNvSpPr txBox="1">
            <a:spLocks/>
          </p:cNvSpPr>
          <p:nvPr/>
        </p:nvSpPr>
        <p:spPr>
          <a:xfrm>
            <a:off x="457200" y="457201"/>
            <a:ext cx="8071644" cy="6096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rPr>
              <a:t>Dokumentet e Tenderit </a:t>
            </a:r>
            <a:endParaRPr lang="en-US" sz="2400" b="1" i="1" dirty="0" smtClean="0">
              <a:solidFill>
                <a:schemeClr val="bg2">
                  <a:lumMod val="75000"/>
                </a:schemeClr>
              </a:solidFill>
            </a:endParaRPr>
          </a:p>
        </p:txBody>
      </p:sp>
    </p:spTree>
    <p:extLst>
      <p:ext uri="{BB962C8B-B14F-4D97-AF65-F5344CB8AC3E}">
        <p14:creationId xmlns:p14="http://schemas.microsoft.com/office/powerpoint/2010/main" val="3698965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791200"/>
          </a:xfrm>
        </p:spPr>
        <p:txBody>
          <a:bodyPr/>
          <a:lstStyle/>
          <a:p>
            <a:pPr marL="857250" lvl="1" indent="-457200">
              <a:buFont typeface="+mj-lt"/>
              <a:buAutoNum type="alphaLcParenR"/>
            </a:pPr>
            <a:endParaRPr lang="sq-AL" sz="2000" b="1" i="1" dirty="0" smtClean="0"/>
          </a:p>
          <a:p>
            <a:pPr marL="857250" lvl="1" indent="-457200">
              <a:buFont typeface="+mj-lt"/>
              <a:buAutoNum type="alphaLcParenR"/>
            </a:pPr>
            <a:r>
              <a:rPr lang="sq-AL" sz="2000" b="1" i="1" dirty="0" smtClean="0">
                <a:latin typeface="Cambria" panose="02040503050406030204" pitchFamily="18" charset="0"/>
                <a:ea typeface="Cambria" panose="02040503050406030204" pitchFamily="18" charset="0"/>
              </a:rPr>
              <a:t>valuta</a:t>
            </a:r>
            <a:r>
              <a:rPr lang="sq-AL" sz="2000" i="1" dirty="0" smtClean="0">
                <a:latin typeface="Cambria" panose="02040503050406030204" pitchFamily="18" charset="0"/>
                <a:ea typeface="Cambria" panose="02040503050406030204" pitchFamily="18" charset="0"/>
              </a:rPr>
              <a:t> </a:t>
            </a:r>
            <a:r>
              <a:rPr lang="sq-AL" sz="2000" i="1" dirty="0">
                <a:latin typeface="Cambria" panose="02040503050406030204" pitchFamily="18" charset="0"/>
                <a:ea typeface="Cambria" panose="02040503050406030204" pitchFamily="18" charset="0"/>
              </a:rPr>
              <a:t>në të cilën duhet të dorëzohet tenderi</a:t>
            </a:r>
            <a:endParaRPr lang="en-US" sz="2000" dirty="0">
              <a:latin typeface="Cambria" panose="02040503050406030204" pitchFamily="18" charset="0"/>
              <a:ea typeface="Cambria" panose="02040503050406030204" pitchFamily="18" charset="0"/>
            </a:endParaRPr>
          </a:p>
          <a:p>
            <a:pPr marL="857250" lvl="1" indent="-457200">
              <a:buFont typeface="+mj-lt"/>
              <a:buAutoNum type="alphaLcParenR"/>
            </a:pPr>
            <a:r>
              <a:rPr lang="sq-AL" sz="2000" b="1" i="1" dirty="0">
                <a:latin typeface="Cambria" panose="02040503050406030204" pitchFamily="18" charset="0"/>
                <a:ea typeface="Cambria" panose="02040503050406030204" pitchFamily="18" charset="0"/>
              </a:rPr>
              <a:t>periudha e </a:t>
            </a:r>
            <a:r>
              <a:rPr lang="sq-AL" sz="2000" b="1" i="1" dirty="0" err="1">
                <a:latin typeface="Cambria" panose="02040503050406030204" pitchFamily="18" charset="0"/>
                <a:ea typeface="Cambria" panose="02040503050406030204" pitchFamily="18" charset="0"/>
              </a:rPr>
              <a:t>validitetit</a:t>
            </a:r>
            <a:r>
              <a:rPr lang="sq-AL" sz="2000" b="1" i="1" dirty="0">
                <a:latin typeface="Cambria" panose="02040503050406030204" pitchFamily="18" charset="0"/>
                <a:ea typeface="Cambria" panose="02040503050406030204" pitchFamily="18" charset="0"/>
              </a:rPr>
              <a:t> të tenderit</a:t>
            </a:r>
            <a:endParaRPr lang="en-US" sz="2000" dirty="0">
              <a:latin typeface="Cambria" panose="02040503050406030204" pitchFamily="18" charset="0"/>
              <a:ea typeface="Cambria" panose="02040503050406030204" pitchFamily="18" charset="0"/>
            </a:endParaRPr>
          </a:p>
          <a:p>
            <a:pPr marL="857250" lvl="1" indent="-457200">
              <a:buFont typeface="+mj-lt"/>
              <a:buAutoNum type="alphaLcParenR"/>
            </a:pPr>
            <a:r>
              <a:rPr lang="sq-AL" sz="2000" i="1" dirty="0">
                <a:latin typeface="Cambria" panose="02040503050406030204" pitchFamily="18" charset="0"/>
                <a:ea typeface="Cambria" panose="02040503050406030204" pitchFamily="18" charset="0"/>
              </a:rPr>
              <a:t>informata të përgjithshme për</a:t>
            </a:r>
            <a:r>
              <a:rPr lang="en-US" sz="2000" b="1" i="1" dirty="0">
                <a:latin typeface="Cambria" panose="02040503050406030204" pitchFamily="18" charset="0"/>
                <a:ea typeface="Cambria" panose="02040503050406030204" pitchFamily="18" charset="0"/>
              </a:rPr>
              <a:t> </a:t>
            </a:r>
            <a:r>
              <a:rPr lang="en-US" sz="2000" b="1" i="1" dirty="0" err="1">
                <a:latin typeface="Cambria" panose="02040503050406030204" pitchFamily="18" charset="0"/>
                <a:ea typeface="Cambria" panose="02040503050406030204" pitchFamily="18" charset="0"/>
              </a:rPr>
              <a:t>kerkesa</a:t>
            </a:r>
            <a:r>
              <a:rPr lang="en-US" sz="2000" b="1" i="1" dirty="0">
                <a:latin typeface="Cambria" panose="02040503050406030204" pitchFamily="18" charset="0"/>
                <a:ea typeface="Cambria" panose="02040503050406030204" pitchFamily="18" charset="0"/>
              </a:rPr>
              <a:t> per </a:t>
            </a:r>
            <a:r>
              <a:rPr lang="en-US" sz="2000" b="1" i="1" dirty="0" err="1">
                <a:latin typeface="Cambria" panose="02040503050406030204" pitchFamily="18" charset="0"/>
                <a:ea typeface="Cambria" panose="02040503050406030204" pitchFamily="18" charset="0"/>
              </a:rPr>
              <a:t>rishqyrtim</a:t>
            </a:r>
            <a:r>
              <a:rPr lang="en-US" sz="2000" b="1" i="1" dirty="0">
                <a:latin typeface="Cambria" panose="02040503050406030204" pitchFamily="18" charset="0"/>
                <a:ea typeface="Cambria" panose="02040503050406030204" pitchFamily="18" charset="0"/>
              </a:rPr>
              <a:t> </a:t>
            </a:r>
            <a:r>
              <a:rPr lang="en-US" sz="2000" b="1" i="1" dirty="0" err="1">
                <a:latin typeface="Cambria" panose="02040503050406030204" pitchFamily="18" charset="0"/>
                <a:ea typeface="Cambria" panose="02040503050406030204" pitchFamily="18" charset="0"/>
              </a:rPr>
              <a:t>dhe</a:t>
            </a:r>
            <a:r>
              <a:rPr lang="en-US" sz="2000" b="1" i="1" dirty="0">
                <a:latin typeface="Cambria" panose="02040503050406030204" pitchFamily="18" charset="0"/>
                <a:ea typeface="Cambria" panose="02040503050406030204" pitchFamily="18" charset="0"/>
              </a:rPr>
              <a:t> </a:t>
            </a:r>
            <a:r>
              <a:rPr lang="en-US" sz="2000" b="1" i="1" dirty="0" err="1" smtClean="0">
                <a:latin typeface="Cambria" panose="02040503050406030204" pitchFamily="18" charset="0"/>
                <a:ea typeface="Cambria" panose="02040503050406030204" pitchFamily="18" charset="0"/>
              </a:rPr>
              <a:t>ankesa</a:t>
            </a:r>
            <a:endParaRPr lang="sq-AL" sz="2000" b="1" i="1" dirty="0" smtClean="0">
              <a:latin typeface="Cambria" panose="02040503050406030204" pitchFamily="18" charset="0"/>
              <a:ea typeface="Cambria" panose="02040503050406030204" pitchFamily="18" charset="0"/>
            </a:endParaRPr>
          </a:p>
          <a:p>
            <a:pPr marL="857250" lvl="1" indent="-457200">
              <a:buFont typeface="+mj-lt"/>
              <a:buAutoNum type="alphaLcParenR"/>
            </a:pPr>
            <a:r>
              <a:rPr lang="sq-AL" sz="2000" b="1" i="1" dirty="0" smtClean="0">
                <a:latin typeface="Cambria" panose="02040503050406030204" pitchFamily="18" charset="0"/>
                <a:ea typeface="Cambria" panose="02040503050406030204" pitchFamily="18" charset="0"/>
              </a:rPr>
              <a:t>kushtet e pagesës</a:t>
            </a:r>
            <a:r>
              <a:rPr lang="sq-AL" sz="2000" i="1" dirty="0" smtClean="0">
                <a:latin typeface="Cambria" panose="02040503050406030204" pitchFamily="18" charset="0"/>
                <a:ea typeface="Cambria" panose="02040503050406030204" pitchFamily="18" charset="0"/>
              </a:rPr>
              <a:t>, përfshirë ndonjë pagesë në </a:t>
            </a:r>
            <a:r>
              <a:rPr lang="sq-AL" sz="2000" i="1" dirty="0" err="1" smtClean="0">
                <a:latin typeface="Cambria" panose="02040503050406030204" pitchFamily="18" charset="0"/>
                <a:ea typeface="Cambria" panose="02040503050406030204" pitchFamily="18" charset="0"/>
              </a:rPr>
              <a:t>avans</a:t>
            </a:r>
            <a:r>
              <a:rPr lang="sq-AL" sz="2000" i="1" dirty="0" smtClean="0">
                <a:latin typeface="Cambria" panose="02040503050406030204" pitchFamily="18" charset="0"/>
                <a:ea typeface="Cambria" panose="02040503050406030204" pitchFamily="18" charset="0"/>
              </a:rPr>
              <a:t>, pagesa në faza, pagesa të mbajtura.</a:t>
            </a:r>
            <a:endParaRPr lang="en-US" sz="2000" dirty="0" smtClean="0">
              <a:latin typeface="Cambria" panose="02040503050406030204" pitchFamily="18" charset="0"/>
              <a:ea typeface="Cambria" panose="02040503050406030204" pitchFamily="18" charset="0"/>
            </a:endParaRPr>
          </a:p>
          <a:p>
            <a:pPr marL="857250" lvl="1" indent="-457200">
              <a:buFont typeface="+mj-lt"/>
              <a:buAutoNum type="alphaLcParenR"/>
            </a:pPr>
            <a:r>
              <a:rPr lang="sq-AL" sz="2000" b="1" i="1" dirty="0" smtClean="0">
                <a:latin typeface="Cambria" panose="02040503050406030204" pitchFamily="18" charset="0"/>
                <a:ea typeface="Cambria" panose="02040503050406030204" pitchFamily="18" charset="0"/>
              </a:rPr>
              <a:t>metoda e pagesës.</a:t>
            </a:r>
            <a:endParaRPr lang="en-US" sz="2000" dirty="0" smtClean="0">
              <a:latin typeface="Cambria" panose="02040503050406030204" pitchFamily="18" charset="0"/>
              <a:ea typeface="Cambria" panose="02040503050406030204" pitchFamily="18" charset="0"/>
            </a:endParaRPr>
          </a:p>
          <a:p>
            <a:pPr marL="857250" lvl="1" indent="-457200">
              <a:buFont typeface="+mj-lt"/>
              <a:buAutoNum type="alphaLcParenR"/>
            </a:pPr>
            <a:r>
              <a:rPr lang="sq-AL" sz="2000" b="1" i="1" dirty="0" smtClean="0">
                <a:latin typeface="Cambria" panose="02040503050406030204" pitchFamily="18" charset="0"/>
                <a:ea typeface="Cambria" panose="02040503050406030204" pitchFamily="18" charset="0"/>
              </a:rPr>
              <a:t>dokumentacioni që kërkohet për pagesë.</a:t>
            </a:r>
            <a:endParaRPr lang="en-US" sz="2000" dirty="0" smtClean="0">
              <a:latin typeface="Cambria" panose="02040503050406030204" pitchFamily="18" charset="0"/>
              <a:ea typeface="Cambria" panose="02040503050406030204" pitchFamily="18" charset="0"/>
            </a:endParaRPr>
          </a:p>
          <a:p>
            <a:pPr marL="857250" lvl="1" indent="-457200">
              <a:buFont typeface="+mj-lt"/>
              <a:buAutoNum type="alphaLcParenR"/>
            </a:pPr>
            <a:r>
              <a:rPr lang="sq-AL" sz="2000" b="1" i="1" dirty="0" smtClean="0">
                <a:latin typeface="Cambria" panose="02040503050406030204" pitchFamily="18" charset="0"/>
                <a:ea typeface="Cambria" panose="02040503050406030204" pitchFamily="18" charset="0"/>
              </a:rPr>
              <a:t>kohëzgjatja, koha e kontributeve dhe orari i përfundim</a:t>
            </a:r>
            <a:r>
              <a:rPr lang="sq-AL" sz="2000" i="1" dirty="0" smtClean="0">
                <a:latin typeface="Cambria" panose="02040503050406030204" pitchFamily="18" charset="0"/>
                <a:ea typeface="Cambria" panose="02040503050406030204" pitchFamily="18" charset="0"/>
              </a:rPr>
              <a:t>it</a:t>
            </a:r>
            <a:endParaRPr lang="en-US" sz="2000" dirty="0" smtClean="0">
              <a:latin typeface="Cambria" panose="02040503050406030204" pitchFamily="18" charset="0"/>
              <a:ea typeface="Cambria" panose="02040503050406030204" pitchFamily="18" charset="0"/>
            </a:endParaRPr>
          </a:p>
          <a:p>
            <a:pPr marL="857250" lvl="1" indent="-457200">
              <a:buFont typeface="+mj-lt"/>
              <a:buAutoNum type="alphaLcParenR"/>
            </a:pPr>
            <a:r>
              <a:rPr lang="sq-AL" sz="2000" b="1" i="1" dirty="0" smtClean="0">
                <a:latin typeface="Cambria" panose="02040503050406030204" pitchFamily="18" charset="0"/>
                <a:ea typeface="Cambria" panose="02040503050406030204" pitchFamily="18" charset="0"/>
              </a:rPr>
              <a:t>kriteret e dhënies</a:t>
            </a:r>
            <a:r>
              <a:rPr lang="sq-AL" sz="2000" i="1" dirty="0" smtClean="0">
                <a:latin typeface="Cambria" panose="02040503050406030204" pitchFamily="18" charset="0"/>
                <a:ea typeface="Cambria" panose="02040503050406030204" pitchFamily="18" charset="0"/>
              </a:rPr>
              <a:t> së kontratës përfshirë nën-kriteret dhe </a:t>
            </a:r>
            <a:r>
              <a:rPr lang="sq-AL" sz="2000" i="1" dirty="0" err="1" smtClean="0">
                <a:latin typeface="Cambria" panose="02040503050406030204" pitchFamily="18" charset="0"/>
                <a:ea typeface="Cambria" panose="02040503050406030204" pitchFamily="18" charset="0"/>
              </a:rPr>
              <a:t>peshët</a:t>
            </a:r>
            <a:r>
              <a:rPr lang="sq-AL" sz="2000" i="1" dirty="0" smtClean="0">
                <a:latin typeface="Cambria" panose="02040503050406030204" pitchFamily="18" charset="0"/>
                <a:ea typeface="Cambria" panose="02040503050406030204" pitchFamily="18" charset="0"/>
              </a:rPr>
              <a:t> e përcaktuara</a:t>
            </a:r>
            <a:endParaRPr lang="en-US" sz="2000" dirty="0" smtClean="0">
              <a:latin typeface="Cambria" panose="02040503050406030204" pitchFamily="18" charset="0"/>
              <a:ea typeface="Cambria" panose="02040503050406030204" pitchFamily="18" charset="0"/>
            </a:endParaRPr>
          </a:p>
          <a:p>
            <a:pPr marL="857250" lvl="1" indent="-457200">
              <a:buFont typeface="+mj-lt"/>
              <a:buAutoNum type="alphaLcParenR"/>
            </a:pPr>
            <a:r>
              <a:rPr lang="sq-AL" sz="2000" b="1" i="1" dirty="0" smtClean="0">
                <a:latin typeface="Cambria" panose="02040503050406030204" pitchFamily="18" charset="0"/>
                <a:ea typeface="Cambria" panose="02040503050406030204" pitchFamily="18" charset="0"/>
              </a:rPr>
              <a:t>metodologjia e vlerësimit</a:t>
            </a:r>
            <a:endParaRPr lang="en-US" sz="2000" dirty="0" smtClean="0">
              <a:latin typeface="Cambria" panose="02040503050406030204" pitchFamily="18" charset="0"/>
              <a:ea typeface="Cambria" panose="02040503050406030204" pitchFamily="18" charset="0"/>
            </a:endParaRPr>
          </a:p>
          <a:p>
            <a:pPr marL="857250" lvl="1" indent="-457200">
              <a:buFont typeface="+mj-lt"/>
              <a:buAutoNum type="alphaLcParenR"/>
            </a:pPr>
            <a:r>
              <a:rPr lang="sq-AL" sz="2000" b="1" i="1" dirty="0" smtClean="0">
                <a:latin typeface="Cambria" panose="02040503050406030204" pitchFamily="18" charset="0"/>
                <a:ea typeface="Cambria" panose="02040503050406030204" pitchFamily="18" charset="0"/>
              </a:rPr>
              <a:t>dorëzimet ose rezultate</a:t>
            </a:r>
            <a:r>
              <a:rPr lang="sq-AL" sz="2000" i="1" dirty="0" smtClean="0">
                <a:latin typeface="Cambria" panose="02040503050406030204" pitchFamily="18" charset="0"/>
                <a:ea typeface="Cambria" panose="02040503050406030204" pitchFamily="18" charset="0"/>
              </a:rPr>
              <a:t>t që kërkohen</a:t>
            </a:r>
            <a:endParaRPr lang="en-US" sz="2000" dirty="0" smtClean="0">
              <a:latin typeface="Cambria" panose="02040503050406030204" pitchFamily="18" charset="0"/>
              <a:ea typeface="Cambria" panose="02040503050406030204" pitchFamily="18" charset="0"/>
            </a:endParaRPr>
          </a:p>
          <a:p>
            <a:pPr marL="857250" lvl="1" indent="-457200">
              <a:buFont typeface="+mj-lt"/>
              <a:buAutoNum type="alphaLcParenR"/>
            </a:pPr>
            <a:r>
              <a:rPr lang="sq-AL" sz="2000" b="1" i="1" dirty="0" smtClean="0">
                <a:latin typeface="Cambria" panose="02040503050406030204" pitchFamily="18" charset="0"/>
                <a:ea typeface="Cambria" panose="02040503050406030204" pitchFamily="18" charset="0"/>
              </a:rPr>
              <a:t>çdo informatë tjetër</a:t>
            </a:r>
            <a:r>
              <a:rPr lang="sq-AL" sz="2000" i="1" dirty="0" smtClean="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pPr lvl="1"/>
            <a:endParaRPr lang="en-US" sz="2000" dirty="0" smtClean="0"/>
          </a:p>
          <a:p>
            <a:pPr>
              <a:buNone/>
            </a:pPr>
            <a:endParaRPr lang="en-US" sz="2000" dirty="0" smtClean="0"/>
          </a:p>
          <a:p>
            <a:pPr lvl="0">
              <a:buNone/>
            </a:pPr>
            <a:endParaRPr lang="en-US" sz="2400" dirty="0" smtClean="0"/>
          </a:p>
        </p:txBody>
      </p:sp>
      <p:sp>
        <p:nvSpPr>
          <p:cNvPr id="4" name="Title 1"/>
          <p:cNvSpPr txBox="1">
            <a:spLocks/>
          </p:cNvSpPr>
          <p:nvPr/>
        </p:nvSpPr>
        <p:spPr>
          <a:xfrm>
            <a:off x="457200" y="4572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rPr>
              <a:t>Dokumentet e Tenderit </a:t>
            </a:r>
            <a:r>
              <a:rPr lang="en-US" sz="2400" b="1" i="1" dirty="0" smtClean="0">
                <a:solidFill>
                  <a:schemeClr val="bg2">
                    <a:lumMod val="75000"/>
                  </a:schemeClr>
                </a:solidFill>
              </a:rPr>
              <a:t>(2) </a:t>
            </a:r>
          </a:p>
        </p:txBody>
      </p:sp>
    </p:spTree>
    <p:extLst>
      <p:ext uri="{BB962C8B-B14F-4D97-AF65-F5344CB8AC3E}">
        <p14:creationId xmlns:p14="http://schemas.microsoft.com/office/powerpoint/2010/main" val="3698965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sq-AL" sz="2800" b="1" dirty="0" smtClean="0">
                <a:solidFill>
                  <a:schemeClr val="accent1">
                    <a:lumMod val="25000"/>
                  </a:schemeClr>
                </a:solidFill>
                <a:latin typeface="Cambria" panose="02040503050406030204" pitchFamily="18" charset="0"/>
                <a:ea typeface="Cambria" panose="02040503050406030204" pitchFamily="18" charset="0"/>
              </a:rPr>
              <a:t>Kontrata </a:t>
            </a:r>
            <a:r>
              <a:rPr lang="sq-AL" sz="2800" b="1" dirty="0">
                <a:solidFill>
                  <a:schemeClr val="accent1">
                    <a:lumMod val="25000"/>
                  </a:schemeClr>
                </a:solidFill>
                <a:latin typeface="Cambria" panose="02040503050406030204" pitchFamily="18" charset="0"/>
                <a:ea typeface="Cambria" panose="02040503050406030204" pitchFamily="18" charset="0"/>
              </a:rPr>
              <a:t>për shërbime do të përfshijë </a:t>
            </a:r>
            <a:br>
              <a:rPr lang="sq-AL" sz="2800" b="1" dirty="0">
                <a:solidFill>
                  <a:schemeClr val="accent1">
                    <a:lumMod val="25000"/>
                  </a:schemeClr>
                </a:solidFill>
                <a:latin typeface="Cambria" panose="02040503050406030204" pitchFamily="18" charset="0"/>
                <a:ea typeface="Cambria" panose="02040503050406030204" pitchFamily="18" charset="0"/>
              </a:rPr>
            </a:br>
            <a:endParaRPr lang="sq-AL" sz="2800" b="1" dirty="0">
              <a:solidFill>
                <a:schemeClr val="accent1">
                  <a:lumMod val="2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066800"/>
            <a:ext cx="9144000" cy="5562600"/>
          </a:xfrm>
        </p:spPr>
        <p:txBody>
          <a:bodyPr/>
          <a:lstStyle/>
          <a:p>
            <a:pPr marL="0" indent="0">
              <a:buNone/>
            </a:pPr>
            <a:r>
              <a:rPr lang="sq-AL" sz="2400" dirty="0">
                <a:latin typeface="Cambria" panose="02040503050406030204" pitchFamily="18" charset="0"/>
                <a:ea typeface="Cambria" panose="02040503050406030204" pitchFamily="18" charset="0"/>
              </a:rPr>
              <a:t>Një kontratë për shërbime do të </a:t>
            </a:r>
            <a:r>
              <a:rPr lang="sq-AL" sz="2400" dirty="0" smtClean="0">
                <a:latin typeface="Cambria" panose="02040503050406030204" pitchFamily="18" charset="0"/>
                <a:ea typeface="Cambria" panose="02040503050406030204" pitchFamily="18" charset="0"/>
              </a:rPr>
              <a:t>përfshijë</a:t>
            </a:r>
            <a:r>
              <a:rPr lang="en-US" sz="2400" dirty="0" smtClean="0">
                <a:latin typeface="Cambria" panose="02040503050406030204" pitchFamily="18" charset="0"/>
                <a:ea typeface="Cambria" panose="02040503050406030204" pitchFamily="18" charset="0"/>
              </a:rPr>
              <a:t>:</a:t>
            </a:r>
            <a:endParaRPr lang="sq-AL" sz="2400" dirty="0" smtClean="0">
              <a:latin typeface="Cambria" panose="02040503050406030204" pitchFamily="18" charset="0"/>
              <a:ea typeface="Cambria" panose="02040503050406030204" pitchFamily="18" charset="0"/>
            </a:endParaRPr>
          </a:p>
          <a:p>
            <a:pPr marL="857250" lvl="1" indent="-457200">
              <a:buFont typeface="+mj-lt"/>
              <a:buAutoNum type="alphaLcParenR"/>
            </a:pPr>
            <a:r>
              <a:rPr lang="sq-AL" sz="2400" dirty="0" smtClean="0">
                <a:latin typeface="Cambria" panose="02040503050406030204" pitchFamily="18" charset="0"/>
                <a:ea typeface="Cambria" panose="02040503050406030204" pitchFamily="18" charset="0"/>
              </a:rPr>
              <a:t>pronësia </a:t>
            </a:r>
            <a:r>
              <a:rPr lang="sq-AL" sz="2400" dirty="0">
                <a:latin typeface="Cambria" panose="02040503050406030204" pitchFamily="18" charset="0"/>
                <a:ea typeface="Cambria" panose="02040503050406030204" pitchFamily="18" charset="0"/>
              </a:rPr>
              <a:t>e tërë pronës së blerë ose të përdorur gjatë implementimit të kontratës</a:t>
            </a:r>
            <a:r>
              <a:rPr lang="sq-AL" sz="2400" dirty="0" smtClean="0">
                <a:latin typeface="Cambria" panose="02040503050406030204" pitchFamily="18" charset="0"/>
                <a:ea typeface="Cambria" panose="02040503050406030204" pitchFamily="18" charset="0"/>
              </a:rPr>
              <a:t>;</a:t>
            </a:r>
          </a:p>
          <a:p>
            <a:pPr marL="857250" lvl="1" indent="-457200">
              <a:buFont typeface="+mj-lt"/>
              <a:buAutoNum type="alphaLcParenR"/>
            </a:pPr>
            <a:r>
              <a:rPr lang="sq-AL" sz="2400" dirty="0" smtClean="0">
                <a:latin typeface="Cambria" panose="02040503050406030204" pitchFamily="18" charset="0"/>
                <a:ea typeface="Cambria" panose="02040503050406030204" pitchFamily="18" charset="0"/>
              </a:rPr>
              <a:t>obligimet </a:t>
            </a:r>
            <a:r>
              <a:rPr lang="sq-AL" sz="2400" dirty="0">
                <a:latin typeface="Cambria" panose="02040503050406030204" pitchFamily="18" charset="0"/>
                <a:ea typeface="Cambria" panose="02040503050406030204" pitchFamily="18" charset="0"/>
              </a:rPr>
              <a:t>e një Operatori në lidhje me kujdesin dhe mbikëqyrjen e pronës së AK-së, që është në shfrytëzim gjatë implementimit të kontratës</a:t>
            </a:r>
            <a:r>
              <a:rPr lang="sq-AL" sz="2400" dirty="0" smtClean="0">
                <a:latin typeface="Cambria" panose="02040503050406030204" pitchFamily="18" charset="0"/>
                <a:ea typeface="Cambria" panose="02040503050406030204" pitchFamily="18" charset="0"/>
              </a:rPr>
              <a:t>;</a:t>
            </a:r>
          </a:p>
          <a:p>
            <a:pPr marL="857250" lvl="1" indent="-457200">
              <a:buFont typeface="+mj-lt"/>
              <a:buAutoNum type="alphaLcParenR"/>
            </a:pPr>
            <a:r>
              <a:rPr lang="sq-AL" sz="2400" dirty="0" smtClean="0">
                <a:latin typeface="Cambria" panose="02040503050406030204" pitchFamily="18" charset="0"/>
                <a:ea typeface="Cambria" panose="02040503050406030204" pitchFamily="18" charset="0"/>
              </a:rPr>
              <a:t>aranzhimet </a:t>
            </a:r>
            <a:r>
              <a:rPr lang="sq-AL" sz="2400" dirty="0">
                <a:latin typeface="Cambria" panose="02040503050406030204" pitchFamily="18" charset="0"/>
                <a:ea typeface="Cambria" panose="02040503050406030204" pitchFamily="18" charset="0"/>
              </a:rPr>
              <a:t>për dorëzimin e kthimin e tërë pronës së AK-së në shfrytëzim gjatë implementimit të kontratës; dhe</a:t>
            </a:r>
            <a:endParaRPr lang="sq-AL" sz="2400" dirty="0" smtClean="0">
              <a:latin typeface="Cambria" panose="02040503050406030204" pitchFamily="18" charset="0"/>
              <a:ea typeface="Cambria" panose="02040503050406030204" pitchFamily="18" charset="0"/>
            </a:endParaRPr>
          </a:p>
          <a:p>
            <a:pPr marL="857250" lvl="1" indent="-457200">
              <a:buFont typeface="+mj-lt"/>
              <a:buAutoNum type="alphaLcParenR"/>
            </a:pPr>
            <a:r>
              <a:rPr lang="sq-AL" sz="2400" dirty="0" smtClean="0">
                <a:latin typeface="Cambria" panose="02040503050406030204" pitchFamily="18" charset="0"/>
                <a:ea typeface="Cambria" panose="02040503050406030204" pitchFamily="18" charset="0"/>
              </a:rPr>
              <a:t>aranzhimet </a:t>
            </a:r>
            <a:r>
              <a:rPr lang="sq-AL" sz="2400" dirty="0">
                <a:latin typeface="Cambria" panose="02040503050406030204" pitchFamily="18" charset="0"/>
                <a:ea typeface="Cambria" panose="02040503050406030204" pitchFamily="18" charset="0"/>
              </a:rPr>
              <a:t>për dorëzim, nëse aplikohet, e tërë pronësisë të blerë gjatë implementimit të </a:t>
            </a:r>
            <a:r>
              <a:rPr lang="sq-AL" sz="2400" dirty="0" smtClean="0">
                <a:latin typeface="Cambria" panose="02040503050406030204" pitchFamily="18" charset="0"/>
                <a:ea typeface="Cambria" panose="02040503050406030204" pitchFamily="18" charset="0"/>
              </a:rPr>
              <a:t>kontratës. </a:t>
            </a:r>
          </a:p>
          <a:p>
            <a:pPr marL="0" indent="0">
              <a:buNone/>
            </a:pPr>
            <a:r>
              <a:rPr lang="sq-AL" sz="2400" dirty="0">
                <a:latin typeface="Cambria" panose="02040503050406030204" pitchFamily="18" charset="0"/>
                <a:ea typeface="Cambria" panose="02040503050406030204" pitchFamily="18" charset="0"/>
              </a:rPr>
              <a:t>Është e ndaluar përgatitja e Dosjes së Tenderit në një mënyrë që favorizon ose diskriminon kundër një ose më shumë Operatorëve Ekonomik </a:t>
            </a:r>
            <a:r>
              <a:rPr lang="sq-AL" sz="2400" dirty="0" err="1" smtClean="0">
                <a:latin typeface="Cambria" panose="02040503050406030204" pitchFamily="18" charset="0"/>
                <a:ea typeface="Cambria" panose="02040503050406030204" pitchFamily="18" charset="0"/>
              </a:rPr>
              <a:t>potencia</a:t>
            </a:r>
            <a:r>
              <a:rPr lang="en-US" sz="2400" dirty="0" smtClean="0">
                <a:latin typeface="Cambria" panose="02040503050406030204" pitchFamily="18" charset="0"/>
                <a:ea typeface="Cambria" panose="02040503050406030204" pitchFamily="18" charset="0"/>
              </a:rPr>
              <a:t>l.</a:t>
            </a:r>
            <a:endParaRPr lang="sq-AL"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857512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sq-AL" sz="2800" b="1" dirty="0">
                <a:solidFill>
                  <a:schemeClr val="accent1">
                    <a:lumMod val="25000"/>
                  </a:schemeClr>
                </a:solidFill>
                <a:latin typeface="Cambria" panose="02040503050406030204" pitchFamily="18" charset="0"/>
                <a:ea typeface="Cambria" panose="02040503050406030204" pitchFamily="18" charset="0"/>
              </a:rPr>
              <a:t>Kontrata për shërbime do të përfshijë </a:t>
            </a:r>
            <a:br>
              <a:rPr lang="sq-AL" sz="2800" b="1" dirty="0">
                <a:solidFill>
                  <a:schemeClr val="accent1">
                    <a:lumMod val="25000"/>
                  </a:schemeClr>
                </a:solidFill>
                <a:latin typeface="Cambria" panose="02040503050406030204" pitchFamily="18" charset="0"/>
                <a:ea typeface="Cambria" panose="02040503050406030204" pitchFamily="18" charset="0"/>
              </a:rPr>
            </a:br>
            <a:endParaRPr lang="sq-AL" sz="2800" b="1" dirty="0"/>
          </a:p>
        </p:txBody>
      </p:sp>
      <p:sp>
        <p:nvSpPr>
          <p:cNvPr id="3" name="Content Placeholder 2"/>
          <p:cNvSpPr>
            <a:spLocks noGrp="1"/>
          </p:cNvSpPr>
          <p:nvPr>
            <p:ph idx="1"/>
          </p:nvPr>
        </p:nvSpPr>
        <p:spPr>
          <a:xfrm>
            <a:off x="0" y="1600200"/>
            <a:ext cx="9144000" cy="4525963"/>
          </a:xfrm>
        </p:spPr>
        <p:txBody>
          <a:bodyPr/>
          <a:lstStyle/>
          <a:p>
            <a:r>
              <a:rPr lang="sq-AL" sz="2000" dirty="0"/>
              <a:t>Në përputhje me nenin 31, paragrafi 1 i LPP-se, Autoritetet kontraktuese mund të vendosin kërkesa të veçanta në lidhje me mënyrën se si kontrata duhet të ekzekutohet, me kusht që kërkesat mos të shkelin parimet e Nenit 7 të LPP-se dhe janë paraqitur në dosjen e tenderit. </a:t>
            </a:r>
            <a:endParaRPr lang="en-US" sz="2000" dirty="0" smtClean="0"/>
          </a:p>
          <a:p>
            <a:r>
              <a:rPr lang="sq-AL" sz="2000" dirty="0" smtClean="0"/>
              <a:t>Kërkesat </a:t>
            </a:r>
            <a:r>
              <a:rPr lang="sq-AL" sz="2000" dirty="0"/>
              <a:t>e tilla në lidhje me ekzekutimin e një kontrate kanë qëllim të sigurojnë një nivel të caktuar të kushteve të punës ose të mbrojtjes së mjedisit</a:t>
            </a:r>
            <a:r>
              <a:rPr lang="sq-AL" sz="2000" dirty="0" smtClean="0"/>
              <a:t>.</a:t>
            </a:r>
            <a:endParaRPr lang="en-US" sz="2000" dirty="0" smtClean="0"/>
          </a:p>
          <a:p>
            <a:r>
              <a:rPr lang="sq-AL" sz="2000" dirty="0" smtClean="0"/>
              <a:t>Autoritetet </a:t>
            </a:r>
            <a:r>
              <a:rPr lang="sq-AL" sz="2000" dirty="0"/>
              <a:t>Kontraktuese mund të referohen në kushtet e </a:t>
            </a:r>
            <a:r>
              <a:rPr lang="sq-AL" sz="2000" dirty="0" err="1"/>
              <a:t>përformancës</a:t>
            </a:r>
            <a:r>
              <a:rPr lang="sq-AL" sz="2000" dirty="0"/>
              <a:t> së kontratës të cilat kanë të bëjnë me mbrojtjen e punëtorëve dhe kushteve të punës të cilat janë në fuqi me ligj apo rregullore në Kosovë, me kusht që këto kushte të përfshihen në shpalljen e kontratës dhe në specifikimet teknike.</a:t>
            </a:r>
          </a:p>
        </p:txBody>
      </p:sp>
    </p:spTree>
    <p:extLst>
      <p:ext uri="{BB962C8B-B14F-4D97-AF65-F5344CB8AC3E}">
        <p14:creationId xmlns:p14="http://schemas.microsoft.com/office/powerpoint/2010/main" val="19626902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142397012"/>
              </p:ext>
            </p:extLst>
          </p:nvPr>
        </p:nvGraphicFramePr>
        <p:xfrm>
          <a:off x="457200" y="1219200"/>
          <a:ext cx="8229600" cy="420624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6096000">
                  <a:extLst>
                    <a:ext uri="{9D8B030D-6E8A-4147-A177-3AD203B41FA5}">
                      <a16:colId xmlns:a16="http://schemas.microsoft.com/office/drawing/2014/main" val="20002"/>
                    </a:ext>
                  </a:extLst>
                </a:gridCol>
              </a:tblGrid>
              <a:tr h="370840">
                <a:tc>
                  <a:txBody>
                    <a:bodyPr/>
                    <a:lstStyle/>
                    <a:p>
                      <a:pPr marL="0" marR="0" algn="ctr">
                        <a:lnSpc>
                          <a:spcPct val="115000"/>
                        </a:lnSpc>
                        <a:spcBef>
                          <a:spcPts val="0"/>
                        </a:spcBef>
                        <a:spcAft>
                          <a:spcPts val="0"/>
                        </a:spcAft>
                      </a:pPr>
                      <a:r>
                        <a:rPr lang="en-US" sz="2400" b="1" dirty="0" smtClean="0">
                          <a:latin typeface="Garamond"/>
                          <a:ea typeface="Calibri"/>
                          <a:cs typeface="MyriadPro-Light"/>
                        </a:rPr>
                        <a:t>Nr.</a:t>
                      </a:r>
                      <a:endParaRPr lang="en-US" sz="2400" dirty="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2400" dirty="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sq-AL" sz="1200" b="1">
                          <a:latin typeface="Garamond"/>
                          <a:ea typeface="Calibri"/>
                          <a:cs typeface="MyriadPro-Light"/>
                        </a:rPr>
                        <a:t>Forma standarde</a:t>
                      </a:r>
                      <a:endParaRPr lang="en-US" sz="120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2400">
                          <a:latin typeface="Garamond"/>
                          <a:ea typeface="Calibri"/>
                          <a:cs typeface="MyriadPro-Light"/>
                        </a:rPr>
                        <a:t>1.</a:t>
                      </a:r>
                      <a:endParaRPr lang="en-US" sz="240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2400" dirty="0">
                          <a:latin typeface="Garamond"/>
                          <a:ea typeface="Calibri"/>
                          <a:cs typeface="MyriadPro-Light"/>
                        </a:rPr>
                        <a:t>B16</a:t>
                      </a:r>
                      <a:endParaRPr lang="en-US" sz="2400" dirty="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sq-AL" sz="2400" u="sng" dirty="0">
                          <a:solidFill>
                            <a:schemeClr val="tx1"/>
                          </a:solidFill>
                          <a:latin typeface="Garamond"/>
                          <a:ea typeface="Calibri"/>
                          <a:cs typeface="Arial"/>
                        </a:rPr>
                        <a:t>Dokumentet e tenderit – shërbim – e hapur  </a:t>
                      </a:r>
                      <a:endParaRPr lang="en-US" sz="2400" u="sng" dirty="0">
                        <a:solidFill>
                          <a:schemeClr val="tx1"/>
                        </a:solidFill>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2400">
                          <a:latin typeface="Garamond"/>
                          <a:ea typeface="Calibri"/>
                          <a:cs typeface="MyriadPro-Light"/>
                        </a:rPr>
                        <a:t>2.</a:t>
                      </a:r>
                      <a:endParaRPr lang="en-US" sz="240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2400">
                          <a:latin typeface="Garamond"/>
                          <a:ea typeface="Calibri"/>
                          <a:cs typeface="MyriadPro-Light"/>
                        </a:rPr>
                        <a:t>B21</a:t>
                      </a:r>
                      <a:endParaRPr lang="en-US" sz="240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sq-AL" sz="2400" u="sng" dirty="0">
                          <a:solidFill>
                            <a:schemeClr val="tx1"/>
                          </a:solidFill>
                          <a:latin typeface="Garamond"/>
                          <a:ea typeface="Calibri"/>
                          <a:cs typeface="Arial"/>
                        </a:rPr>
                        <a:t>Dokumentet e tenderit – shërbim – e kufizuar  </a:t>
                      </a:r>
                      <a:endParaRPr lang="en-US" sz="2400" u="sng" dirty="0">
                        <a:solidFill>
                          <a:schemeClr val="tx1"/>
                        </a:solidFill>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2400" dirty="0">
                          <a:latin typeface="Garamond"/>
                          <a:ea typeface="Calibri"/>
                          <a:cs typeface="MyriadPro-Light"/>
                        </a:rPr>
                        <a:t>3.</a:t>
                      </a:r>
                      <a:endParaRPr lang="en-US" sz="2400" dirty="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2400">
                          <a:latin typeface="Garamond"/>
                          <a:ea typeface="Calibri"/>
                          <a:cs typeface="MyriadPro-Light"/>
                        </a:rPr>
                        <a:t>B28</a:t>
                      </a:r>
                      <a:endParaRPr lang="en-US" sz="240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sq-AL" sz="2400" u="sng" dirty="0">
                          <a:solidFill>
                            <a:schemeClr val="tx1"/>
                          </a:solidFill>
                          <a:latin typeface="Garamond"/>
                          <a:ea typeface="Calibri"/>
                          <a:cs typeface="Arial"/>
                        </a:rPr>
                        <a:t>Dokumentet e tenderit për kontratat kornize – shërbim – e hapur  (me një dhe me disa OE)</a:t>
                      </a:r>
                      <a:endParaRPr lang="en-US" sz="2400" u="sng" dirty="0">
                        <a:solidFill>
                          <a:schemeClr val="tx1"/>
                        </a:solidFill>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2400">
                          <a:latin typeface="Garamond"/>
                          <a:ea typeface="Calibri"/>
                          <a:cs typeface="MyriadPro-Light"/>
                        </a:rPr>
                        <a:t>4.</a:t>
                      </a:r>
                      <a:endParaRPr lang="en-US" sz="240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2400">
                          <a:latin typeface="Garamond"/>
                          <a:ea typeface="Calibri"/>
                          <a:cs typeface="MyriadPro-Light"/>
                        </a:rPr>
                        <a:t>B31</a:t>
                      </a:r>
                      <a:endParaRPr lang="en-US" sz="240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sq-AL" sz="2400" u="sng" dirty="0">
                          <a:solidFill>
                            <a:schemeClr val="tx1"/>
                          </a:solidFill>
                          <a:latin typeface="Garamond"/>
                          <a:ea typeface="Calibri"/>
                          <a:cs typeface="Arial"/>
                        </a:rPr>
                        <a:t>Dokumentet e tenderit për kontratat kornize – shërbim – e kufizuar (me një dhe me disa OE)</a:t>
                      </a:r>
                      <a:endParaRPr lang="en-US" sz="2400" u="sng" dirty="0">
                        <a:solidFill>
                          <a:schemeClr val="tx1"/>
                        </a:solidFill>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2400">
                          <a:latin typeface="Garamond"/>
                          <a:ea typeface="Calibri"/>
                          <a:cs typeface="MyriadPro-Light"/>
                        </a:rPr>
                        <a:t>5.</a:t>
                      </a:r>
                      <a:endParaRPr lang="en-US" sz="240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2400">
                          <a:latin typeface="Garamond"/>
                          <a:ea typeface="Calibri"/>
                          <a:cs typeface="MyriadPro-Light"/>
                        </a:rPr>
                        <a:t>B18</a:t>
                      </a:r>
                      <a:endParaRPr lang="en-US" sz="240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sq-AL" sz="2400" u="sng" dirty="0">
                          <a:solidFill>
                            <a:schemeClr val="tx1"/>
                          </a:solidFill>
                          <a:latin typeface="Garamond"/>
                          <a:ea typeface="Calibri"/>
                          <a:cs typeface="Tahoma"/>
                        </a:rPr>
                        <a:t>DT për </a:t>
                      </a:r>
                      <a:r>
                        <a:rPr lang="sq-AL" sz="2400" u="sng" dirty="0" err="1">
                          <a:solidFill>
                            <a:schemeClr val="tx1"/>
                          </a:solidFill>
                          <a:latin typeface="Garamond"/>
                          <a:ea typeface="Calibri"/>
                          <a:cs typeface="Tahoma"/>
                        </a:rPr>
                        <a:t>kuotimin</a:t>
                      </a:r>
                      <a:r>
                        <a:rPr lang="sq-AL" sz="2400" u="sng" dirty="0">
                          <a:solidFill>
                            <a:schemeClr val="tx1"/>
                          </a:solidFill>
                          <a:latin typeface="Garamond"/>
                          <a:ea typeface="Calibri"/>
                          <a:cs typeface="Tahoma"/>
                        </a:rPr>
                        <a:t> e çmimeve</a:t>
                      </a:r>
                      <a:endParaRPr lang="en-US" sz="2400" dirty="0">
                        <a:solidFill>
                          <a:schemeClr val="tx1"/>
                        </a:solidFill>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2400">
                          <a:latin typeface="Garamond"/>
                          <a:ea typeface="Calibri"/>
                          <a:cs typeface="MyriadPro-Light"/>
                        </a:rPr>
                        <a:t>6.</a:t>
                      </a:r>
                      <a:endParaRPr lang="en-US" sz="240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2400">
                          <a:latin typeface="Garamond"/>
                          <a:ea typeface="Calibri"/>
                          <a:cs typeface="MyriadPro-Light"/>
                        </a:rPr>
                        <a:t>B19</a:t>
                      </a:r>
                      <a:endParaRPr lang="en-US" sz="240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sq-AL" sz="2400" u="sng" dirty="0">
                          <a:solidFill>
                            <a:schemeClr val="tx1"/>
                          </a:solidFill>
                          <a:latin typeface="Garamond"/>
                          <a:ea typeface="Calibri"/>
                          <a:cs typeface="Tahoma"/>
                        </a:rPr>
                        <a:t>Çmimi i </a:t>
                      </a:r>
                      <a:r>
                        <a:rPr lang="sq-AL" sz="2400" u="sng" dirty="0" err="1">
                          <a:solidFill>
                            <a:schemeClr val="tx1"/>
                          </a:solidFill>
                          <a:latin typeface="Garamond"/>
                          <a:ea typeface="Calibri"/>
                          <a:cs typeface="Tahoma"/>
                        </a:rPr>
                        <a:t>kuotuar</a:t>
                      </a:r>
                      <a:r>
                        <a:rPr lang="sq-AL" sz="2400" u="sng" dirty="0">
                          <a:solidFill>
                            <a:schemeClr val="tx1"/>
                          </a:solidFill>
                          <a:latin typeface="Garamond"/>
                          <a:ea typeface="Calibri"/>
                          <a:cs typeface="Tahoma"/>
                        </a:rPr>
                        <a:t> për vlera minimale</a:t>
                      </a:r>
                      <a:endParaRPr lang="en-US" sz="2400" dirty="0">
                        <a:solidFill>
                          <a:schemeClr val="tx1"/>
                        </a:solidFill>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70840">
                <a:tc>
                  <a:txBody>
                    <a:bodyPr/>
                    <a:lstStyle/>
                    <a:p>
                      <a:pPr marL="0" marR="0">
                        <a:lnSpc>
                          <a:spcPct val="115000"/>
                        </a:lnSpc>
                        <a:spcBef>
                          <a:spcPts val="0"/>
                        </a:spcBef>
                        <a:spcAft>
                          <a:spcPts val="0"/>
                        </a:spcAft>
                      </a:pPr>
                      <a:endParaRPr lang="en-US" sz="2400" dirty="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endParaRPr lang="en-US" sz="2400" dirty="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endParaRPr lang="en-US" sz="2400" dirty="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4" name="Title 1"/>
          <p:cNvSpPr txBox="1">
            <a:spLocks/>
          </p:cNvSpPr>
          <p:nvPr/>
        </p:nvSpPr>
        <p:spPr>
          <a:xfrm>
            <a:off x="1072356" y="3048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2400" b="1" i="1" dirty="0" smtClean="0">
                <a:solidFill>
                  <a:schemeClr val="bg2">
                    <a:lumMod val="75000"/>
                  </a:schemeClr>
                </a:solidFill>
              </a:rPr>
              <a:t>Format standarde</a:t>
            </a:r>
            <a:endParaRPr lang="sq-AL" sz="2400" b="1" i="1" dirty="0">
              <a:solidFill>
                <a:schemeClr val="bg2">
                  <a:lumMod val="75000"/>
                </a:schemeClr>
              </a:solidFill>
            </a:endParaRPr>
          </a:p>
        </p:txBody>
      </p:sp>
    </p:spTree>
    <p:extLst>
      <p:ext uri="{BB962C8B-B14F-4D97-AF65-F5344CB8AC3E}">
        <p14:creationId xmlns:p14="http://schemas.microsoft.com/office/powerpoint/2010/main" val="36989656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876799"/>
          </a:xfrm>
        </p:spPr>
        <p:txBody>
          <a:bodyPr/>
          <a:lstStyle/>
          <a:p>
            <a:endParaRPr lang="en-US" sz="2000" b="1" i="1" dirty="0" smtClean="0"/>
          </a:p>
          <a:p>
            <a:endParaRPr lang="en-US" sz="2000" b="1" i="1" dirty="0" smtClean="0"/>
          </a:p>
          <a:p>
            <a:pPr algn="ctr">
              <a:buNone/>
            </a:pPr>
            <a:endParaRPr lang="en-US" sz="2000" b="1" dirty="0" smtClean="0">
              <a:solidFill>
                <a:srgbClr val="FF0000"/>
              </a:solidFill>
            </a:endParaRPr>
          </a:p>
          <a:p>
            <a:pPr>
              <a:buNone/>
            </a:pPr>
            <a:endParaRPr lang="en-US" sz="2400" dirty="0" smtClean="0">
              <a:solidFill>
                <a:srgbClr val="FF0000"/>
              </a:solidFill>
            </a:endParaRPr>
          </a:p>
        </p:txBody>
      </p:sp>
      <p:sp>
        <p:nvSpPr>
          <p:cNvPr id="4" name="Title 1"/>
          <p:cNvSpPr txBox="1">
            <a:spLocks/>
          </p:cNvSpPr>
          <p:nvPr/>
        </p:nvSpPr>
        <p:spPr>
          <a:xfrm>
            <a:off x="462756" y="228600"/>
            <a:ext cx="8071644" cy="838201"/>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rPr>
              <a:t>Përmbajtja e Dosjes se Tenderit</a:t>
            </a:r>
            <a:endParaRPr lang="en-US" sz="2400" b="1" i="1" dirty="0">
              <a:solidFill>
                <a:schemeClr val="bg2">
                  <a:lumMod val="7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593206533"/>
              </p:ext>
            </p:extLst>
          </p:nvPr>
        </p:nvGraphicFramePr>
        <p:xfrm>
          <a:off x="0" y="1397000"/>
          <a:ext cx="9144000" cy="4024376"/>
        </p:xfrm>
        <a:graphic>
          <a:graphicData uri="http://schemas.openxmlformats.org/drawingml/2006/table">
            <a:tbl>
              <a:tblPr firstRow="1" bandRow="1">
                <a:tableStyleId>{5C22544A-7EE6-4342-B048-85BDC9FD1C3A}</a:tableStyleId>
              </a:tblPr>
              <a:tblGrid>
                <a:gridCol w="8894618">
                  <a:extLst>
                    <a:ext uri="{9D8B030D-6E8A-4147-A177-3AD203B41FA5}">
                      <a16:colId xmlns:a16="http://schemas.microsoft.com/office/drawing/2014/main" val="20000"/>
                    </a:ext>
                  </a:extLst>
                </a:gridCol>
                <a:gridCol w="249382">
                  <a:extLst>
                    <a:ext uri="{9D8B030D-6E8A-4147-A177-3AD203B41FA5}">
                      <a16:colId xmlns:a16="http://schemas.microsoft.com/office/drawing/2014/main" val="20001"/>
                    </a:ext>
                  </a:extLst>
                </a:gridCol>
              </a:tblGrid>
              <a:tr h="965200">
                <a:tc>
                  <a:txBody>
                    <a:bodyPr/>
                    <a:lstStyle/>
                    <a:p>
                      <a:pPr marL="0" marR="0" algn="ctr">
                        <a:lnSpc>
                          <a:spcPct val="115000"/>
                        </a:lnSpc>
                        <a:spcBef>
                          <a:spcPts val="1200"/>
                        </a:spcBef>
                        <a:spcAft>
                          <a:spcPts val="0"/>
                        </a:spcAft>
                      </a:pPr>
                      <a:r>
                        <a:rPr lang="sq-AL" sz="2400" b="0" dirty="0">
                          <a:solidFill>
                            <a:schemeClr val="tx1"/>
                          </a:solidFill>
                          <a:latin typeface="Garamond"/>
                          <a:ea typeface="Calibri"/>
                          <a:cs typeface="Times New Roman"/>
                        </a:rPr>
                        <a:t>DT për shërbimet e përgjithshme</a:t>
                      </a:r>
                      <a:endParaRPr lang="en-US" sz="2400" b="0" dirty="0">
                        <a:solidFill>
                          <a:schemeClr val="tx1"/>
                        </a:solidFill>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1200"/>
                        </a:spcBef>
                        <a:spcAft>
                          <a:spcPts val="0"/>
                        </a:spcAft>
                      </a:pPr>
                      <a:endParaRPr lang="en-US" sz="2400" dirty="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0"/>
                  </a:ext>
                </a:extLst>
              </a:tr>
              <a:tr h="3059176">
                <a:tc>
                  <a:txBody>
                    <a:bodyPr/>
                    <a:lstStyle/>
                    <a:p>
                      <a:pPr marL="0" marR="0" algn="just">
                        <a:lnSpc>
                          <a:spcPct val="115000"/>
                        </a:lnSpc>
                        <a:spcBef>
                          <a:spcPts val="0"/>
                        </a:spcBef>
                        <a:spcAft>
                          <a:spcPts val="0"/>
                        </a:spcAft>
                      </a:pPr>
                      <a:r>
                        <a:rPr lang="sq-AL" sz="2400" b="1" i="1" dirty="0">
                          <a:latin typeface="Garamond"/>
                          <a:ea typeface="Calibri"/>
                          <a:cs typeface="MyriadPro-Light"/>
                        </a:rPr>
                        <a:t>Pjesa A</a:t>
                      </a:r>
                      <a:r>
                        <a:rPr lang="sq-AL" sz="2400" b="1" dirty="0">
                          <a:latin typeface="Garamond"/>
                          <a:ea typeface="Calibri"/>
                          <a:cs typeface="MyriadPro-Light"/>
                        </a:rPr>
                        <a:t>,</a:t>
                      </a:r>
                      <a:r>
                        <a:rPr lang="sq-AL" sz="2400" dirty="0">
                          <a:latin typeface="Garamond"/>
                          <a:ea typeface="Calibri"/>
                          <a:cs typeface="MyriadPro-Light"/>
                        </a:rPr>
                        <a:t> procedurat e tenderimit, përmban udhëzime për përgatitjen e tenderit .</a:t>
                      </a:r>
                      <a:endParaRPr lang="en-US" sz="2400" dirty="0">
                        <a:latin typeface="Garamond"/>
                        <a:ea typeface="Calibri"/>
                        <a:cs typeface="Times New Roman"/>
                      </a:endParaRPr>
                    </a:p>
                    <a:p>
                      <a:pPr marL="0" marR="0" algn="just">
                        <a:lnSpc>
                          <a:spcPct val="115000"/>
                        </a:lnSpc>
                        <a:spcBef>
                          <a:spcPts val="0"/>
                        </a:spcBef>
                        <a:spcAft>
                          <a:spcPts val="0"/>
                        </a:spcAft>
                      </a:pPr>
                      <a:r>
                        <a:rPr lang="sq-AL" sz="2400" b="1" i="1" dirty="0">
                          <a:latin typeface="Garamond"/>
                          <a:ea typeface="Calibri"/>
                          <a:cs typeface="MyriadPro-Light"/>
                        </a:rPr>
                        <a:t>Pjesa A,</a:t>
                      </a:r>
                      <a:r>
                        <a:rPr lang="sq-AL" sz="2400" i="1" dirty="0">
                          <a:latin typeface="Garamond"/>
                          <a:ea typeface="Calibri"/>
                          <a:cs typeface="MyriadPro-Light"/>
                        </a:rPr>
                        <a:t> </a:t>
                      </a:r>
                      <a:r>
                        <a:rPr lang="sq-AL" sz="2400" b="1" i="1" dirty="0">
                          <a:latin typeface="Garamond"/>
                          <a:ea typeface="Calibri"/>
                          <a:cs typeface="MyriadPro-Light"/>
                        </a:rPr>
                        <a:t>procedurat e tenderimit</a:t>
                      </a:r>
                      <a:r>
                        <a:rPr lang="sq-AL" sz="2400" dirty="0">
                          <a:latin typeface="Garamond"/>
                          <a:ea typeface="Calibri"/>
                          <a:cs typeface="MyriadPro-Light"/>
                        </a:rPr>
                        <a:t>, përbëhet nga dy pjesë: </a:t>
                      </a:r>
                      <a:endParaRPr lang="en-US" sz="2400" dirty="0">
                        <a:latin typeface="Garamond"/>
                        <a:ea typeface="Calibri"/>
                        <a:cs typeface="Times New Roman"/>
                      </a:endParaRPr>
                    </a:p>
                    <a:p>
                      <a:pPr marL="342900" marR="0" lvl="0" indent="-342900" algn="just">
                        <a:lnSpc>
                          <a:spcPct val="115000"/>
                        </a:lnSpc>
                        <a:spcBef>
                          <a:spcPts val="0"/>
                        </a:spcBef>
                        <a:spcAft>
                          <a:spcPts val="0"/>
                        </a:spcAft>
                        <a:buFont typeface="Wingdings" panose="05000000000000000000" pitchFamily="2" charset="2"/>
                        <a:buChar char="§"/>
                      </a:pPr>
                      <a:r>
                        <a:rPr lang="sq-AL" sz="2400" dirty="0">
                          <a:latin typeface="Garamond"/>
                          <a:ea typeface="Calibri"/>
                          <a:cs typeface="MyriadPro-Light"/>
                        </a:rPr>
                        <a:t>Udhëzimet për ofertuesit </a:t>
                      </a:r>
                      <a:endParaRPr lang="en-US" sz="2400" dirty="0">
                        <a:latin typeface="Garamond"/>
                        <a:ea typeface="Calibri"/>
                        <a:cs typeface="Times New Roman"/>
                      </a:endParaRPr>
                    </a:p>
                    <a:p>
                      <a:pPr marL="342900" marR="0" lvl="0" indent="-342900" algn="just">
                        <a:lnSpc>
                          <a:spcPct val="115000"/>
                        </a:lnSpc>
                        <a:spcBef>
                          <a:spcPts val="0"/>
                        </a:spcBef>
                        <a:spcAft>
                          <a:spcPts val="0"/>
                        </a:spcAft>
                        <a:buFont typeface="Wingdings" panose="05000000000000000000" pitchFamily="2" charset="2"/>
                        <a:buChar char="§"/>
                      </a:pPr>
                      <a:r>
                        <a:rPr lang="sq-AL" sz="2400" dirty="0">
                          <a:latin typeface="Garamond"/>
                          <a:ea typeface="Calibri"/>
                          <a:cs typeface="MyriadPro-Light"/>
                        </a:rPr>
                        <a:t>Fletë e të dhënave te tenderit dhe anekset</a:t>
                      </a:r>
                      <a:endParaRPr lang="en-US" sz="2400" dirty="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1200"/>
                        </a:spcBef>
                        <a:spcAft>
                          <a:spcPts val="0"/>
                        </a:spcAft>
                      </a:pPr>
                      <a:endParaRPr lang="en-US" sz="2400" dirty="0">
                        <a:latin typeface="Garamond"/>
                        <a:ea typeface="Calibri"/>
                        <a:cs typeface="Times New Roman"/>
                      </a:endParaRPr>
                    </a:p>
                  </a:txBody>
                  <a:tcPr marL="68580" marR="68580" marT="0" marB="0">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98965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876799"/>
          </a:xfrm>
        </p:spPr>
        <p:txBody>
          <a:bodyPr/>
          <a:lstStyle/>
          <a:p>
            <a:endParaRPr lang="en-US" sz="2000" b="1" i="1" dirty="0" smtClean="0"/>
          </a:p>
          <a:p>
            <a:endParaRPr lang="en-US" sz="2000" b="1" i="1" dirty="0" smtClean="0"/>
          </a:p>
          <a:p>
            <a:pPr algn="ctr">
              <a:buNone/>
            </a:pPr>
            <a:endParaRPr lang="en-US" sz="2000" b="1" dirty="0" smtClean="0">
              <a:solidFill>
                <a:srgbClr val="FF0000"/>
              </a:solidFill>
            </a:endParaRPr>
          </a:p>
          <a:p>
            <a:pPr>
              <a:buNone/>
            </a:pPr>
            <a:endParaRPr lang="en-US" sz="2400" dirty="0" smtClean="0">
              <a:solidFill>
                <a:srgbClr val="FF0000"/>
              </a:solidFill>
            </a:endParaRPr>
          </a:p>
        </p:txBody>
      </p:sp>
      <p:sp>
        <p:nvSpPr>
          <p:cNvPr id="4" name="Title 1"/>
          <p:cNvSpPr txBox="1">
            <a:spLocks/>
          </p:cNvSpPr>
          <p:nvPr/>
        </p:nvSpPr>
        <p:spPr>
          <a:xfrm>
            <a:off x="536178" y="206375"/>
            <a:ext cx="8071644" cy="4794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rPr>
              <a:t>Përmbajtja e Dosjes se Tenderit</a:t>
            </a:r>
            <a:r>
              <a:rPr lang="en-US" sz="2400" b="1" i="1" dirty="0" smtClean="0">
                <a:solidFill>
                  <a:schemeClr val="bg2">
                    <a:lumMod val="75000"/>
                  </a:schemeClr>
                </a:solidFill>
              </a:rPr>
              <a:t> (2)</a:t>
            </a:r>
            <a:endParaRPr lang="en-US" sz="2400" b="1" i="1" dirty="0">
              <a:solidFill>
                <a:schemeClr val="bg2">
                  <a:lumMod val="75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332554812"/>
              </p:ext>
            </p:extLst>
          </p:nvPr>
        </p:nvGraphicFramePr>
        <p:xfrm>
          <a:off x="0" y="685800"/>
          <a:ext cx="9144000" cy="6172200"/>
        </p:xfrm>
        <a:graphic>
          <a:graphicData uri="http://schemas.openxmlformats.org/drawingml/2006/table">
            <a:tbl>
              <a:tblPr firstRow="1" bandRow="1">
                <a:tableStyleId>{5C22544A-7EE6-4342-B048-85BDC9FD1C3A}</a:tableStyleId>
              </a:tblPr>
              <a:tblGrid>
                <a:gridCol w="8894618">
                  <a:extLst>
                    <a:ext uri="{9D8B030D-6E8A-4147-A177-3AD203B41FA5}">
                      <a16:colId xmlns:a16="http://schemas.microsoft.com/office/drawing/2014/main" val="20000"/>
                    </a:ext>
                  </a:extLst>
                </a:gridCol>
                <a:gridCol w="249382">
                  <a:extLst>
                    <a:ext uri="{9D8B030D-6E8A-4147-A177-3AD203B41FA5}">
                      <a16:colId xmlns:a16="http://schemas.microsoft.com/office/drawing/2014/main" val="20001"/>
                    </a:ext>
                  </a:extLst>
                </a:gridCol>
              </a:tblGrid>
              <a:tr h="6172200">
                <a:tc>
                  <a:txBody>
                    <a:bodyPr/>
                    <a:lstStyle/>
                    <a:p>
                      <a:pPr marL="0" marR="0" algn="just">
                        <a:lnSpc>
                          <a:spcPct val="115000"/>
                        </a:lnSpc>
                        <a:spcBef>
                          <a:spcPts val="0"/>
                        </a:spcBef>
                        <a:spcAft>
                          <a:spcPts val="0"/>
                        </a:spcAft>
                      </a:pPr>
                      <a:r>
                        <a:rPr lang="sq-AL" sz="2400" b="1" i="1" dirty="0">
                          <a:solidFill>
                            <a:schemeClr val="tx1"/>
                          </a:solidFill>
                          <a:latin typeface="Garamond"/>
                          <a:ea typeface="Calibri"/>
                          <a:cs typeface="MyriadPro-Light"/>
                        </a:rPr>
                        <a:t>PJESA B</a:t>
                      </a:r>
                      <a:r>
                        <a:rPr lang="sq-AL" sz="2400" dirty="0">
                          <a:solidFill>
                            <a:schemeClr val="tx1"/>
                          </a:solidFill>
                          <a:latin typeface="Garamond"/>
                          <a:ea typeface="Calibri"/>
                          <a:cs typeface="MyriadPro-Light"/>
                        </a:rPr>
                        <a:t> - Draft Kontrata - përmban kushtet e kontratës të cilat tenderuesi duhet ti pranojë </a:t>
                      </a:r>
                      <a:r>
                        <a:rPr lang="en-US" sz="2400" dirty="0" smtClean="0">
                          <a:solidFill>
                            <a:schemeClr val="tx1"/>
                          </a:solidFill>
                          <a:latin typeface="Garamond"/>
                          <a:ea typeface="Calibri"/>
                          <a:cs typeface="MyriadPro-Light"/>
                        </a:rPr>
                        <a:t>.</a:t>
                      </a:r>
                    </a:p>
                    <a:p>
                      <a:pPr marL="0" marR="0" algn="just">
                        <a:lnSpc>
                          <a:spcPct val="115000"/>
                        </a:lnSpc>
                        <a:spcBef>
                          <a:spcPts val="0"/>
                        </a:spcBef>
                        <a:spcAft>
                          <a:spcPts val="0"/>
                        </a:spcAft>
                      </a:pPr>
                      <a:endParaRPr lang="en-US" sz="2400" dirty="0">
                        <a:solidFill>
                          <a:schemeClr val="tx1"/>
                        </a:solidFill>
                        <a:latin typeface="Garamond"/>
                        <a:ea typeface="Calibri"/>
                        <a:cs typeface="Times New Roman"/>
                      </a:endParaRPr>
                    </a:p>
                    <a:p>
                      <a:pPr marL="0" marR="0" algn="just">
                        <a:lnSpc>
                          <a:spcPct val="115000"/>
                        </a:lnSpc>
                        <a:spcBef>
                          <a:spcPts val="0"/>
                        </a:spcBef>
                        <a:spcAft>
                          <a:spcPts val="0"/>
                        </a:spcAft>
                      </a:pPr>
                      <a:r>
                        <a:rPr lang="sq-AL" sz="2400" b="1" dirty="0">
                          <a:solidFill>
                            <a:schemeClr val="tx1"/>
                          </a:solidFill>
                          <a:latin typeface="Garamond"/>
                          <a:ea typeface="Calibri"/>
                          <a:cs typeface="MyriadPro-Light"/>
                        </a:rPr>
                        <a:t>Pjesa B, draft kontrate</a:t>
                      </a:r>
                      <a:r>
                        <a:rPr lang="sq-AL" sz="2400" dirty="0">
                          <a:solidFill>
                            <a:schemeClr val="tx1"/>
                          </a:solidFill>
                          <a:latin typeface="Garamond"/>
                          <a:ea typeface="Calibri"/>
                          <a:cs typeface="MyriadPro-Light"/>
                        </a:rPr>
                        <a:t>, përmban kushtet që duhet ti pranojë tenderuesi që konkurron, kështu që nuk lejohen negociata.  </a:t>
                      </a:r>
                      <a:endParaRPr lang="en-US" sz="2400" dirty="0" smtClean="0">
                        <a:solidFill>
                          <a:schemeClr val="tx1"/>
                        </a:solidFill>
                        <a:latin typeface="Garamond"/>
                        <a:ea typeface="Calibri"/>
                        <a:cs typeface="MyriadPro-Light"/>
                      </a:endParaRPr>
                    </a:p>
                    <a:p>
                      <a:pPr marL="0" marR="0" algn="just">
                        <a:lnSpc>
                          <a:spcPct val="115000"/>
                        </a:lnSpc>
                        <a:spcBef>
                          <a:spcPts val="0"/>
                        </a:spcBef>
                        <a:spcAft>
                          <a:spcPts val="0"/>
                        </a:spcAft>
                      </a:pPr>
                      <a:endParaRPr lang="en-US" sz="2400" dirty="0" smtClean="0">
                        <a:solidFill>
                          <a:schemeClr val="tx1"/>
                        </a:solidFill>
                        <a:latin typeface="Garamond"/>
                        <a:ea typeface="Calibri"/>
                        <a:cs typeface="MyriadPro-Light"/>
                      </a:endParaRPr>
                    </a:p>
                    <a:p>
                      <a:pPr marL="0" marR="0" algn="just">
                        <a:lnSpc>
                          <a:spcPct val="115000"/>
                        </a:lnSpc>
                        <a:spcBef>
                          <a:spcPts val="0"/>
                        </a:spcBef>
                        <a:spcAft>
                          <a:spcPts val="0"/>
                        </a:spcAft>
                      </a:pPr>
                      <a:r>
                        <a:rPr lang="sq-AL" sz="2400" dirty="0" smtClean="0">
                          <a:solidFill>
                            <a:schemeClr val="tx1"/>
                          </a:solidFill>
                          <a:latin typeface="Garamond"/>
                          <a:ea typeface="Calibri"/>
                          <a:cs typeface="MyriadPro-Light"/>
                        </a:rPr>
                        <a:t>Përbëhet </a:t>
                      </a:r>
                      <a:r>
                        <a:rPr lang="sq-AL" sz="2400" dirty="0">
                          <a:solidFill>
                            <a:schemeClr val="tx1"/>
                          </a:solidFill>
                          <a:latin typeface="Garamond"/>
                          <a:ea typeface="Calibri"/>
                          <a:cs typeface="MyriadPro-Light"/>
                        </a:rPr>
                        <a:t>nga dy pjesë: </a:t>
                      </a:r>
                      <a:endParaRPr lang="en-US" sz="2400" dirty="0">
                        <a:solidFill>
                          <a:schemeClr val="tx1"/>
                        </a:solidFill>
                        <a:latin typeface="Garamond"/>
                        <a:ea typeface="Calibri"/>
                        <a:cs typeface="Times New Roman"/>
                      </a:endParaRPr>
                    </a:p>
                    <a:p>
                      <a:pPr marL="342900" marR="0" lvl="0" indent="-342900" algn="just">
                        <a:lnSpc>
                          <a:spcPct val="115000"/>
                        </a:lnSpc>
                        <a:spcBef>
                          <a:spcPts val="0"/>
                        </a:spcBef>
                        <a:spcAft>
                          <a:spcPts val="0"/>
                        </a:spcAft>
                        <a:buFont typeface="Wingdings"/>
                        <a:buChar char=""/>
                      </a:pPr>
                      <a:r>
                        <a:rPr lang="sq-AL" sz="2400" dirty="0">
                          <a:solidFill>
                            <a:schemeClr val="tx1"/>
                          </a:solidFill>
                          <a:latin typeface="Garamond"/>
                          <a:ea typeface="Calibri"/>
                          <a:cs typeface="MyriadPro-Light"/>
                        </a:rPr>
                        <a:t>Kushtet e përgjithshme </a:t>
                      </a:r>
                      <a:endParaRPr lang="en-US" sz="2400" dirty="0">
                        <a:solidFill>
                          <a:schemeClr val="tx1"/>
                        </a:solidFill>
                        <a:latin typeface="Garamond"/>
                        <a:ea typeface="Calibri"/>
                        <a:cs typeface="Times New Roman"/>
                      </a:endParaRPr>
                    </a:p>
                    <a:p>
                      <a:pPr marL="342900" marR="0" lvl="0" indent="-342900" algn="just">
                        <a:lnSpc>
                          <a:spcPct val="115000"/>
                        </a:lnSpc>
                        <a:spcBef>
                          <a:spcPts val="0"/>
                        </a:spcBef>
                        <a:spcAft>
                          <a:spcPts val="0"/>
                        </a:spcAft>
                        <a:buFont typeface="Wingdings"/>
                        <a:buChar char=""/>
                      </a:pPr>
                      <a:r>
                        <a:rPr lang="sq-AL" sz="2400" dirty="0">
                          <a:solidFill>
                            <a:schemeClr val="tx1"/>
                          </a:solidFill>
                          <a:latin typeface="Garamond"/>
                          <a:ea typeface="Calibri"/>
                          <a:cs typeface="MyriadPro-Light"/>
                        </a:rPr>
                        <a:t>Kushtet e veçanta </a:t>
                      </a:r>
                      <a:endParaRPr lang="en-US" sz="2400" dirty="0">
                        <a:solidFill>
                          <a:schemeClr val="tx1"/>
                        </a:solidFill>
                        <a:latin typeface="Garamond"/>
                        <a:ea typeface="Calibri"/>
                        <a:cs typeface="Times New Roman"/>
                      </a:endParaRPr>
                    </a:p>
                  </a:txBody>
                  <a:tcPr marL="68580" marR="68580" marT="0" marB="0">
                    <a:noFill/>
                  </a:tcPr>
                </a:tc>
                <a:tc>
                  <a:txBody>
                    <a:bodyPr/>
                    <a:lstStyle/>
                    <a:p>
                      <a:pPr marL="0" marR="0" algn="just">
                        <a:lnSpc>
                          <a:spcPct val="115000"/>
                        </a:lnSpc>
                        <a:spcBef>
                          <a:spcPts val="1200"/>
                        </a:spcBef>
                        <a:spcAft>
                          <a:spcPts val="0"/>
                        </a:spcAft>
                      </a:pPr>
                      <a:endParaRPr lang="en-US" sz="2400" dirty="0">
                        <a:latin typeface="JEOLDF+TimesNewRoman"/>
                        <a:ea typeface="Calibri"/>
                        <a:cs typeface="Times New Roman"/>
                      </a:endParaRPr>
                    </a:p>
                  </a:txBody>
                  <a:tcPr marL="68580" marR="68580" marT="0" marB="0">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989656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876799"/>
          </a:xfrm>
        </p:spPr>
        <p:txBody>
          <a:bodyPr/>
          <a:lstStyle/>
          <a:p>
            <a:endParaRPr lang="en-US" sz="2000" b="1" i="1" dirty="0" smtClean="0"/>
          </a:p>
          <a:p>
            <a:endParaRPr lang="en-US" sz="2000" b="1" i="1" dirty="0" smtClean="0"/>
          </a:p>
          <a:p>
            <a:pPr algn="ctr">
              <a:buNone/>
            </a:pPr>
            <a:endParaRPr lang="en-US" sz="2000" b="1" dirty="0" smtClean="0">
              <a:solidFill>
                <a:srgbClr val="FF0000"/>
              </a:solidFill>
            </a:endParaRPr>
          </a:p>
          <a:p>
            <a:pPr>
              <a:buNone/>
            </a:pPr>
            <a:endParaRPr lang="en-US" sz="2400" dirty="0" smtClean="0">
              <a:solidFill>
                <a:srgbClr val="FF0000"/>
              </a:solidFill>
            </a:endParaRPr>
          </a:p>
        </p:txBody>
      </p:sp>
      <p:sp>
        <p:nvSpPr>
          <p:cNvPr id="4" name="Title 1"/>
          <p:cNvSpPr txBox="1">
            <a:spLocks/>
          </p:cNvSpPr>
          <p:nvPr/>
        </p:nvSpPr>
        <p:spPr>
          <a:xfrm>
            <a:off x="462756" y="476672"/>
            <a:ext cx="8071644" cy="69172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rPr>
              <a:t>Përmbajtja e Dosjes se Tenderit</a:t>
            </a:r>
            <a:r>
              <a:rPr lang="en-US" sz="2400" b="1" i="1" dirty="0" smtClean="0">
                <a:solidFill>
                  <a:schemeClr val="bg2">
                    <a:lumMod val="75000"/>
                  </a:schemeClr>
                </a:solidFill>
              </a:rPr>
              <a:t> (3) </a:t>
            </a:r>
            <a:endParaRPr lang="en-US" sz="2400" b="1" i="1" dirty="0">
              <a:solidFill>
                <a:schemeClr val="bg2">
                  <a:lumMod val="7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802284515"/>
              </p:ext>
            </p:extLst>
          </p:nvPr>
        </p:nvGraphicFramePr>
        <p:xfrm>
          <a:off x="0" y="1397000"/>
          <a:ext cx="8763000" cy="4470400"/>
        </p:xfrm>
        <a:graphic>
          <a:graphicData uri="http://schemas.openxmlformats.org/drawingml/2006/table">
            <a:tbl>
              <a:tblPr firstRow="1" bandRow="1">
                <a:tableStyleId>{5C22544A-7EE6-4342-B048-85BDC9FD1C3A}</a:tableStyleId>
              </a:tblPr>
              <a:tblGrid>
                <a:gridCol w="8600440">
                  <a:extLst>
                    <a:ext uri="{9D8B030D-6E8A-4147-A177-3AD203B41FA5}">
                      <a16:colId xmlns:a16="http://schemas.microsoft.com/office/drawing/2014/main" val="20000"/>
                    </a:ext>
                  </a:extLst>
                </a:gridCol>
                <a:gridCol w="162560">
                  <a:extLst>
                    <a:ext uri="{9D8B030D-6E8A-4147-A177-3AD203B41FA5}">
                      <a16:colId xmlns:a16="http://schemas.microsoft.com/office/drawing/2014/main" val="20001"/>
                    </a:ext>
                  </a:extLst>
                </a:gridCol>
              </a:tblGrid>
              <a:tr h="4470400">
                <a:tc>
                  <a:txBody>
                    <a:bodyPr/>
                    <a:lstStyle/>
                    <a:p>
                      <a:pPr marL="0" marR="0" algn="just">
                        <a:lnSpc>
                          <a:spcPct val="115000"/>
                        </a:lnSpc>
                        <a:spcBef>
                          <a:spcPts val="0"/>
                        </a:spcBef>
                        <a:spcAft>
                          <a:spcPts val="0"/>
                        </a:spcAft>
                      </a:pPr>
                      <a:r>
                        <a:rPr lang="sq-AL" sz="2400" b="1" i="1" dirty="0">
                          <a:solidFill>
                            <a:schemeClr val="tx1"/>
                          </a:solidFill>
                          <a:latin typeface="Garamond"/>
                          <a:ea typeface="Calibri"/>
                          <a:cs typeface="MyriadPro-Light"/>
                        </a:rPr>
                        <a:t>Pjesa C</a:t>
                      </a:r>
                      <a:r>
                        <a:rPr lang="sq-AL" sz="2400" i="1" dirty="0">
                          <a:solidFill>
                            <a:schemeClr val="tx1"/>
                          </a:solidFill>
                          <a:latin typeface="Garamond"/>
                          <a:ea typeface="Calibri"/>
                          <a:cs typeface="MyriadPro-Light"/>
                        </a:rPr>
                        <a:t>,</a:t>
                      </a:r>
                      <a:r>
                        <a:rPr lang="sq-AL" sz="2400" dirty="0">
                          <a:solidFill>
                            <a:schemeClr val="tx1"/>
                          </a:solidFill>
                          <a:latin typeface="Garamond"/>
                          <a:ea typeface="Calibri"/>
                          <a:cs typeface="MyriadPro-Light"/>
                        </a:rPr>
                        <a:t> Formulari për dorëzimin e ofertës </a:t>
                      </a:r>
                      <a:endParaRPr lang="en-US" sz="2400" dirty="0">
                        <a:solidFill>
                          <a:schemeClr val="tx1"/>
                        </a:solidFill>
                        <a:latin typeface="Garamond"/>
                        <a:ea typeface="Calibri"/>
                        <a:cs typeface="Times New Roman"/>
                      </a:endParaRPr>
                    </a:p>
                    <a:p>
                      <a:pPr marL="0" marR="0" algn="just">
                        <a:lnSpc>
                          <a:spcPct val="115000"/>
                        </a:lnSpc>
                        <a:spcBef>
                          <a:spcPts val="0"/>
                        </a:spcBef>
                        <a:spcAft>
                          <a:spcPts val="0"/>
                        </a:spcAft>
                      </a:pPr>
                      <a:r>
                        <a:rPr lang="sq-AL" sz="2400" b="1" dirty="0">
                          <a:solidFill>
                            <a:schemeClr val="tx1"/>
                          </a:solidFill>
                          <a:latin typeface="Garamond"/>
                          <a:ea typeface="Calibri"/>
                          <a:cs typeface="MyriadPro-Light"/>
                        </a:rPr>
                        <a:t>Pjesa C</a:t>
                      </a:r>
                      <a:r>
                        <a:rPr lang="sq-AL" sz="2400" dirty="0">
                          <a:solidFill>
                            <a:schemeClr val="tx1"/>
                          </a:solidFill>
                          <a:latin typeface="Garamond"/>
                          <a:ea typeface="Calibri"/>
                          <a:cs typeface="MyriadPro-Light"/>
                        </a:rPr>
                        <a:t>, </a:t>
                      </a:r>
                      <a:r>
                        <a:rPr lang="sq-AL" sz="2400" b="1" dirty="0">
                          <a:solidFill>
                            <a:schemeClr val="tx1"/>
                          </a:solidFill>
                          <a:latin typeface="Garamond"/>
                          <a:ea typeface="Calibri"/>
                          <a:cs typeface="MyriadPro-Light"/>
                        </a:rPr>
                        <a:t>Formulari për dorëzimin e ofertës,</a:t>
                      </a:r>
                      <a:r>
                        <a:rPr lang="sq-AL" sz="2400" dirty="0">
                          <a:solidFill>
                            <a:schemeClr val="tx1"/>
                          </a:solidFill>
                          <a:latin typeface="Garamond"/>
                          <a:ea typeface="Calibri"/>
                          <a:cs typeface="MyriadPro-Light"/>
                        </a:rPr>
                        <a:t> është pjesa kryesore e tenderit, sepse në këtë pjesë ofertuesi deklaron se ai ka kontrolluar dhe pranon të gjitha kushtet e tenderit dhe dorëzon ofertën e tij financiare. </a:t>
                      </a:r>
                      <a:endParaRPr lang="en-US" sz="2400" dirty="0" smtClean="0">
                        <a:solidFill>
                          <a:schemeClr val="tx1"/>
                        </a:solidFill>
                        <a:latin typeface="Garamond"/>
                        <a:ea typeface="Calibri"/>
                        <a:cs typeface="MyriadPro-Light"/>
                      </a:endParaRPr>
                    </a:p>
                    <a:p>
                      <a:pPr marL="0" marR="0" algn="just">
                        <a:lnSpc>
                          <a:spcPct val="115000"/>
                        </a:lnSpc>
                        <a:spcBef>
                          <a:spcPts val="0"/>
                        </a:spcBef>
                        <a:spcAft>
                          <a:spcPts val="0"/>
                        </a:spcAft>
                      </a:pPr>
                      <a:r>
                        <a:rPr lang="sq-AL" sz="2400" dirty="0" smtClean="0">
                          <a:solidFill>
                            <a:schemeClr val="tx1"/>
                          </a:solidFill>
                          <a:latin typeface="Garamond"/>
                          <a:ea typeface="Calibri"/>
                          <a:cs typeface="MyriadPro-Light"/>
                        </a:rPr>
                        <a:t>Ajo </a:t>
                      </a:r>
                      <a:r>
                        <a:rPr lang="sq-AL" sz="2400" dirty="0">
                          <a:solidFill>
                            <a:schemeClr val="tx1"/>
                          </a:solidFill>
                          <a:latin typeface="Garamond"/>
                          <a:ea typeface="Calibri"/>
                          <a:cs typeface="MyriadPro-Light"/>
                        </a:rPr>
                        <a:t>përbëhet nga: </a:t>
                      </a:r>
                      <a:endParaRPr lang="en-US" sz="2400" dirty="0" smtClean="0">
                        <a:solidFill>
                          <a:schemeClr val="tx1"/>
                        </a:solidFill>
                        <a:latin typeface="Garamond"/>
                        <a:ea typeface="Calibri"/>
                        <a:cs typeface="MyriadPro-Light"/>
                      </a:endParaRPr>
                    </a:p>
                    <a:p>
                      <a:pPr marL="0" marR="0" algn="just">
                        <a:lnSpc>
                          <a:spcPct val="115000"/>
                        </a:lnSpc>
                        <a:spcBef>
                          <a:spcPts val="0"/>
                        </a:spcBef>
                        <a:spcAft>
                          <a:spcPts val="0"/>
                        </a:spcAft>
                      </a:pPr>
                      <a:endParaRPr lang="en-US" sz="2400" dirty="0">
                        <a:solidFill>
                          <a:schemeClr val="tx1"/>
                        </a:solidFill>
                        <a:latin typeface="Garamond"/>
                        <a:ea typeface="Calibri"/>
                        <a:cs typeface="Times New Roman"/>
                      </a:endParaRPr>
                    </a:p>
                    <a:p>
                      <a:pPr marL="342900" marR="0" lvl="0" indent="-342900" algn="just">
                        <a:lnSpc>
                          <a:spcPct val="115000"/>
                        </a:lnSpc>
                        <a:spcBef>
                          <a:spcPts val="0"/>
                        </a:spcBef>
                        <a:spcAft>
                          <a:spcPts val="0"/>
                        </a:spcAft>
                        <a:buFont typeface="Wingdings"/>
                        <a:buChar char=""/>
                      </a:pPr>
                      <a:r>
                        <a:rPr lang="sq-AL" sz="2400" dirty="0">
                          <a:solidFill>
                            <a:schemeClr val="tx1"/>
                          </a:solidFill>
                          <a:latin typeface="Garamond"/>
                          <a:ea typeface="Calibri"/>
                          <a:cs typeface="MyriadPro-Light"/>
                        </a:rPr>
                        <a:t>Formulari i tenderit </a:t>
                      </a:r>
                      <a:endParaRPr lang="en-US" sz="2400" dirty="0">
                        <a:solidFill>
                          <a:schemeClr val="tx1"/>
                        </a:solidFill>
                        <a:latin typeface="Garamond"/>
                        <a:ea typeface="Calibri"/>
                        <a:cs typeface="Times New Roman"/>
                      </a:endParaRPr>
                    </a:p>
                    <a:p>
                      <a:pPr marL="342900" marR="0" lvl="0" indent="-342900" algn="just">
                        <a:lnSpc>
                          <a:spcPct val="115000"/>
                        </a:lnSpc>
                        <a:spcBef>
                          <a:spcPts val="0"/>
                        </a:spcBef>
                        <a:spcAft>
                          <a:spcPts val="0"/>
                        </a:spcAft>
                        <a:buFont typeface="Wingdings"/>
                        <a:buChar char=""/>
                      </a:pPr>
                      <a:r>
                        <a:rPr lang="sq-AL" sz="2400" dirty="0">
                          <a:solidFill>
                            <a:schemeClr val="tx1"/>
                          </a:solidFill>
                          <a:latin typeface="Garamond"/>
                          <a:ea typeface="Calibri"/>
                          <a:cs typeface="MyriadPro-Light"/>
                        </a:rPr>
                        <a:t>Lista e çmimeve </a:t>
                      </a:r>
                      <a:endParaRPr lang="en-US" sz="2400" dirty="0">
                        <a:solidFill>
                          <a:schemeClr val="tx1"/>
                        </a:solidFill>
                        <a:latin typeface="Garamond"/>
                        <a:ea typeface="Calibri"/>
                        <a:cs typeface="Times New Roman"/>
                      </a:endParaRPr>
                    </a:p>
                  </a:txBody>
                  <a:tcPr marL="68580" marR="68580" marT="0" marB="0">
                    <a:noFill/>
                  </a:tcPr>
                </a:tc>
                <a:tc>
                  <a:txBody>
                    <a:bodyPr/>
                    <a:lstStyle/>
                    <a:p>
                      <a:pPr marL="0" marR="0" algn="just">
                        <a:lnSpc>
                          <a:spcPct val="115000"/>
                        </a:lnSpc>
                        <a:spcBef>
                          <a:spcPts val="0"/>
                        </a:spcBef>
                        <a:spcAft>
                          <a:spcPts val="0"/>
                        </a:spcAft>
                      </a:pPr>
                      <a:endParaRPr lang="en-US" sz="2400" dirty="0">
                        <a:latin typeface="Garamond"/>
                        <a:ea typeface="Calibri"/>
                        <a:cs typeface="Times New Roman"/>
                      </a:endParaRPr>
                    </a:p>
                  </a:txBody>
                  <a:tcPr marL="68580" marR="68580" marT="0" marB="0">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98965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638800"/>
          </a:xfrm>
        </p:spPr>
        <p:txBody>
          <a:bodyPr/>
          <a:lstStyle/>
          <a:p>
            <a:pPr lvl="0"/>
            <a:r>
              <a:rPr lang="sq-AL" sz="2000" dirty="0" smtClean="0">
                <a:latin typeface="Cambria" panose="02040503050406030204" pitchFamily="18" charset="0"/>
                <a:ea typeface="Cambria" panose="02040503050406030204" pitchFamily="18" charset="0"/>
              </a:rPr>
              <a:t>Nuk ka dallime në mes te një kontrate për furnizime/ punë dhe një kontratë për shërbime të përgjithshme.</a:t>
            </a: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dallimi </a:t>
            </a:r>
            <a:r>
              <a:rPr lang="sq-AL" sz="2000" dirty="0" err="1" smtClean="0">
                <a:latin typeface="Cambria" panose="02040503050406030204" pitchFamily="18" charset="0"/>
                <a:ea typeface="Cambria" panose="02040503050406030204" pitchFamily="18" charset="0"/>
              </a:rPr>
              <a:t>ekzistojn</a:t>
            </a:r>
            <a:r>
              <a:rPr lang="sq-AL" sz="2000" dirty="0" smtClean="0">
                <a:latin typeface="Cambria" panose="02040503050406030204" pitchFamily="18" charset="0"/>
                <a:ea typeface="Cambria" panose="02040503050406030204" pitchFamily="18" charset="0"/>
              </a:rPr>
              <a:t> në mes të një kontrate për furnizime/ punë dhe një kontratë kur kemi te bëjmë me shërbime </a:t>
            </a:r>
            <a:r>
              <a:rPr lang="sq-AL" sz="2000" dirty="0" err="1" smtClean="0">
                <a:latin typeface="Cambria" panose="02040503050406030204" pitchFamily="18" charset="0"/>
                <a:ea typeface="Cambria" panose="02040503050406030204" pitchFamily="18" charset="0"/>
              </a:rPr>
              <a:t>konsulences</a:t>
            </a:r>
            <a:r>
              <a:rPr lang="sq-AL" sz="2000" dirty="0" smtClean="0">
                <a:latin typeface="Cambria" panose="02040503050406030204" pitchFamily="18" charset="0"/>
                <a:ea typeface="Cambria" panose="02040503050406030204" pitchFamily="18" charset="0"/>
              </a:rPr>
              <a:t>.</a:t>
            </a:r>
          </a:p>
          <a:p>
            <a:pPr marL="0" lvl="0" indent="0">
              <a:buNone/>
            </a:pPr>
            <a:endParaRPr lang="en-US" sz="2000" dirty="0" smtClean="0">
              <a:latin typeface="Cambria" panose="02040503050406030204" pitchFamily="18" charset="0"/>
              <a:ea typeface="Cambria" panose="02040503050406030204" pitchFamily="18" charset="0"/>
            </a:endParaRPr>
          </a:p>
          <a:p>
            <a:pPr marL="857250" lvl="1">
              <a:buFont typeface="Wingdings" panose="05000000000000000000" pitchFamily="2" charset="2"/>
              <a:buChar char="§"/>
            </a:pPr>
            <a:r>
              <a:rPr lang="sq-AL" sz="2000" i="1" dirty="0" smtClean="0">
                <a:latin typeface="Cambria" panose="02040503050406030204" pitchFamily="18" charset="0"/>
                <a:ea typeface="Cambria" panose="02040503050406030204" pitchFamily="18" charset="0"/>
              </a:rPr>
              <a:t>Është e bazuar në dituri - (truri i njeriut) </a:t>
            </a:r>
            <a:endParaRPr lang="en-US" sz="2000" i="1" dirty="0" smtClean="0">
              <a:latin typeface="Cambria" panose="02040503050406030204" pitchFamily="18" charset="0"/>
              <a:ea typeface="Cambria" panose="02040503050406030204" pitchFamily="18" charset="0"/>
            </a:endParaRPr>
          </a:p>
          <a:p>
            <a:pPr marL="857250" lvl="1">
              <a:buFont typeface="Wingdings" panose="05000000000000000000" pitchFamily="2" charset="2"/>
              <a:buChar char="§"/>
            </a:pPr>
            <a:r>
              <a:rPr lang="sq-AL" sz="2000" i="1" dirty="0" smtClean="0">
                <a:latin typeface="Cambria" panose="02040503050406030204" pitchFamily="18" charset="0"/>
                <a:ea typeface="Cambria" panose="02040503050406030204" pitchFamily="18" charset="0"/>
              </a:rPr>
              <a:t>Gjithmonë themelohet një listë e ngushtë e kandidatëve </a:t>
            </a:r>
            <a:endParaRPr lang="en-US" sz="2000" i="1" dirty="0" smtClean="0">
              <a:latin typeface="Cambria" panose="02040503050406030204" pitchFamily="18" charset="0"/>
              <a:ea typeface="Cambria" panose="02040503050406030204" pitchFamily="18" charset="0"/>
            </a:endParaRPr>
          </a:p>
          <a:p>
            <a:pPr marL="857250" lvl="1">
              <a:buFont typeface="Wingdings" panose="05000000000000000000" pitchFamily="2" charset="2"/>
              <a:buChar char="§"/>
            </a:pPr>
            <a:r>
              <a:rPr lang="sq-AL" sz="2000" i="1" dirty="0" smtClean="0">
                <a:latin typeface="Cambria" panose="02040503050406030204" pitchFamily="18" charset="0"/>
                <a:ea typeface="Cambria" panose="02040503050406030204" pitchFamily="18" charset="0"/>
              </a:rPr>
              <a:t>Çmimi nuk ka rolin kryesor </a:t>
            </a:r>
            <a:endParaRPr lang="en-US" sz="2000" i="1" dirty="0" smtClean="0">
              <a:latin typeface="Cambria" panose="02040503050406030204" pitchFamily="18" charset="0"/>
              <a:ea typeface="Cambria" panose="02040503050406030204" pitchFamily="18" charset="0"/>
            </a:endParaRPr>
          </a:p>
          <a:p>
            <a:pPr marL="857250" lvl="1">
              <a:buFont typeface="Wingdings" panose="05000000000000000000" pitchFamily="2" charset="2"/>
              <a:buChar char="§"/>
            </a:pPr>
            <a:r>
              <a:rPr lang="sq-AL" sz="2000" i="1" dirty="0" smtClean="0">
                <a:latin typeface="Cambria" panose="02040503050406030204" pitchFamily="18" charset="0"/>
                <a:ea typeface="Cambria" panose="02040503050406030204" pitchFamily="18" charset="0"/>
              </a:rPr>
              <a:t>Termat e Referencës </a:t>
            </a:r>
            <a:endParaRPr lang="en-US" sz="2000" i="1" dirty="0" smtClean="0">
              <a:latin typeface="Cambria" panose="02040503050406030204" pitchFamily="18" charset="0"/>
              <a:ea typeface="Cambria" panose="02040503050406030204" pitchFamily="18" charset="0"/>
            </a:endParaRPr>
          </a:p>
          <a:p>
            <a:pPr marL="857250" lvl="1">
              <a:buFont typeface="Wingdings" panose="05000000000000000000" pitchFamily="2" charset="2"/>
              <a:buChar char="§"/>
            </a:pPr>
            <a:r>
              <a:rPr lang="sq-AL" sz="2000" i="1" dirty="0" smtClean="0">
                <a:latin typeface="Cambria" panose="02040503050406030204" pitchFamily="18" charset="0"/>
                <a:ea typeface="Cambria" panose="02040503050406030204" pitchFamily="18" charset="0"/>
              </a:rPr>
              <a:t>Procedura me Dy-zarf </a:t>
            </a:r>
            <a:r>
              <a:rPr lang="en-US" sz="2000" i="1" dirty="0" smtClean="0">
                <a:latin typeface="Cambria" panose="02040503050406030204" pitchFamily="18" charset="0"/>
                <a:ea typeface="Cambria" panose="02040503050406030204" pitchFamily="18" charset="0"/>
              </a:rPr>
              <a:t>(ne </a:t>
            </a:r>
            <a:r>
              <a:rPr lang="en-US" sz="2000" i="1" dirty="0" err="1" smtClean="0">
                <a:latin typeface="Cambria" panose="02040503050406030204" pitchFamily="18" charset="0"/>
                <a:ea typeface="Cambria" panose="02040503050406030204" pitchFamily="18" charset="0"/>
              </a:rPr>
              <a:t>rast</a:t>
            </a:r>
            <a:r>
              <a:rPr lang="en-US" sz="2000" i="1" dirty="0" smtClean="0">
                <a:latin typeface="Cambria" panose="02040503050406030204" pitchFamily="18" charset="0"/>
                <a:ea typeface="Cambria" panose="02040503050406030204" pitchFamily="18" charset="0"/>
              </a:rPr>
              <a:t> </a:t>
            </a:r>
            <a:r>
              <a:rPr lang="en-US" sz="2000" i="1" dirty="0" err="1" smtClean="0">
                <a:latin typeface="Cambria" panose="02040503050406030204" pitchFamily="18" charset="0"/>
                <a:ea typeface="Cambria" panose="02040503050406030204" pitchFamily="18" charset="0"/>
              </a:rPr>
              <a:t>te</a:t>
            </a:r>
            <a:r>
              <a:rPr lang="en-US" sz="2000" i="1" dirty="0" smtClean="0">
                <a:latin typeface="Cambria" panose="02040503050406030204" pitchFamily="18" charset="0"/>
                <a:ea typeface="Cambria" panose="02040503050406030204" pitchFamily="18" charset="0"/>
              </a:rPr>
              <a:t> </a:t>
            </a:r>
            <a:r>
              <a:rPr lang="en-US" sz="2000" i="1" dirty="0" err="1" smtClean="0">
                <a:latin typeface="Cambria" panose="02040503050406030204" pitchFamily="18" charset="0"/>
                <a:ea typeface="Cambria" panose="02040503050406030204" pitchFamily="18" charset="0"/>
              </a:rPr>
              <a:t>sherbimeve</a:t>
            </a:r>
            <a:r>
              <a:rPr lang="en-US" sz="2000" i="1" dirty="0" smtClean="0">
                <a:latin typeface="Cambria" panose="02040503050406030204" pitchFamily="18" charset="0"/>
                <a:ea typeface="Cambria" panose="02040503050406030204" pitchFamily="18" charset="0"/>
              </a:rPr>
              <a:t> </a:t>
            </a:r>
            <a:r>
              <a:rPr lang="en-US" sz="2000" i="1" dirty="0" err="1" smtClean="0">
                <a:latin typeface="Cambria" panose="02040503050406030204" pitchFamily="18" charset="0"/>
                <a:ea typeface="Cambria" panose="02040503050406030204" pitchFamily="18" charset="0"/>
              </a:rPr>
              <a:t>konsulente</a:t>
            </a:r>
            <a:r>
              <a:rPr lang="en-US" sz="2000" i="1" dirty="0" smtClean="0">
                <a:latin typeface="Cambria" panose="02040503050406030204" pitchFamily="18" charset="0"/>
                <a:ea typeface="Cambria" panose="02040503050406030204" pitchFamily="18" charset="0"/>
              </a:rPr>
              <a:t>)</a:t>
            </a:r>
          </a:p>
          <a:p>
            <a:pPr marL="857250" lvl="1">
              <a:buFont typeface="Wingdings" panose="05000000000000000000" pitchFamily="2" charset="2"/>
              <a:buChar char="§"/>
            </a:pPr>
            <a:r>
              <a:rPr lang="sq-AL" sz="2000" i="1" dirty="0" smtClean="0">
                <a:latin typeface="Cambria" panose="02040503050406030204" pitchFamily="18" charset="0"/>
                <a:ea typeface="Cambria" panose="02040503050406030204" pitchFamily="18" charset="0"/>
              </a:rPr>
              <a:t>Kërkesa për Propozime vetëm tek kandidatët e listës së ngushtë </a:t>
            </a:r>
            <a:endParaRPr lang="en-US" sz="2000" i="1" dirty="0" smtClean="0">
              <a:latin typeface="Cambria" panose="02040503050406030204" pitchFamily="18" charset="0"/>
              <a:ea typeface="Cambria" panose="02040503050406030204" pitchFamily="18" charset="0"/>
            </a:endParaRPr>
          </a:p>
          <a:p>
            <a:pPr marL="857250" lvl="1">
              <a:buFont typeface="Wingdings" panose="05000000000000000000" pitchFamily="2" charset="2"/>
              <a:buChar char="§"/>
            </a:pPr>
            <a:r>
              <a:rPr lang="sq-AL" sz="2000" i="1" dirty="0" smtClean="0">
                <a:latin typeface="Cambria" panose="02040503050406030204" pitchFamily="18" charset="0"/>
                <a:ea typeface="Cambria" panose="02040503050406030204" pitchFamily="18" charset="0"/>
              </a:rPr>
              <a:t>Lejohen Negociatat </a:t>
            </a:r>
            <a:endParaRPr lang="en-US" sz="2000" i="1" dirty="0" smtClean="0">
              <a:latin typeface="Cambria" panose="02040503050406030204" pitchFamily="18" charset="0"/>
              <a:ea typeface="Cambria" panose="02040503050406030204" pitchFamily="18" charset="0"/>
            </a:endParaRPr>
          </a:p>
          <a:p>
            <a:pPr marL="857250" lvl="1">
              <a:buFont typeface="Wingdings" panose="05000000000000000000" pitchFamily="2" charset="2"/>
              <a:buChar char="§"/>
            </a:pPr>
            <a:r>
              <a:rPr lang="sq-AL" sz="2000" i="1" dirty="0" smtClean="0">
                <a:latin typeface="Cambria" panose="02040503050406030204" pitchFamily="18" charset="0"/>
                <a:ea typeface="Cambria" panose="02040503050406030204" pitchFamily="18" charset="0"/>
              </a:rPr>
              <a:t>Sigurimi i Ofertës dhe i ekzekutimit nuk rekomandohet </a:t>
            </a:r>
            <a:endParaRPr lang="en-US" sz="2000" i="1" dirty="0" smtClean="0">
              <a:latin typeface="Cambria" panose="02040503050406030204" pitchFamily="18" charset="0"/>
              <a:ea typeface="Cambria" panose="02040503050406030204" pitchFamily="18" charset="0"/>
            </a:endParaRPr>
          </a:p>
          <a:p>
            <a:pPr marL="857250" lvl="1">
              <a:buFont typeface="Wingdings" panose="05000000000000000000" pitchFamily="2" charset="2"/>
              <a:buChar char="§"/>
            </a:pPr>
            <a:r>
              <a:rPr lang="sq-AL" sz="2000" i="1" dirty="0" smtClean="0">
                <a:latin typeface="Cambria" panose="02040503050406030204" pitchFamily="18" charset="0"/>
                <a:ea typeface="Cambria" panose="02040503050406030204" pitchFamily="18" charset="0"/>
              </a:rPr>
              <a:t>Nuk ka Hapja publike te propozimeve teknike </a:t>
            </a:r>
            <a:endParaRPr lang="en-US" sz="2000" i="1" dirty="0" smtClean="0">
              <a:latin typeface="Cambria" panose="02040503050406030204" pitchFamily="18" charset="0"/>
              <a:ea typeface="Cambria" panose="02040503050406030204" pitchFamily="18" charset="0"/>
            </a:endParaRPr>
          </a:p>
          <a:p>
            <a:pPr marL="857250" lvl="1">
              <a:buFont typeface="Wingdings" panose="05000000000000000000" pitchFamily="2" charset="2"/>
              <a:buChar char="§"/>
            </a:pPr>
            <a:r>
              <a:rPr lang="sq-AL" sz="2000" i="1" dirty="0" smtClean="0">
                <a:latin typeface="Cambria" panose="02040503050406030204" pitchFamily="18" charset="0"/>
                <a:ea typeface="Cambria" panose="02040503050406030204" pitchFamily="18" charset="0"/>
              </a:rPr>
              <a:t>Hapja publike vetëm për propozimet financiare</a:t>
            </a:r>
            <a:endParaRPr lang="en-US" sz="2000" i="1" dirty="0" smtClean="0">
              <a:latin typeface="Cambria" panose="02040503050406030204" pitchFamily="18" charset="0"/>
              <a:ea typeface="Cambria" panose="02040503050406030204" pitchFamily="18" charset="0"/>
            </a:endParaRPr>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400" dirty="0" smtClean="0"/>
          </a:p>
        </p:txBody>
      </p:sp>
      <p:sp>
        <p:nvSpPr>
          <p:cNvPr id="4" name="Title 1"/>
          <p:cNvSpPr txBox="1">
            <a:spLocks/>
          </p:cNvSpPr>
          <p:nvPr/>
        </p:nvSpPr>
        <p:spPr>
          <a:xfrm>
            <a:off x="457200" y="457201"/>
            <a:ext cx="8071644" cy="5333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2800" b="1" i="1" dirty="0" smtClean="0">
                <a:solidFill>
                  <a:schemeClr val="bg2">
                    <a:lumMod val="75000"/>
                  </a:schemeClr>
                </a:solidFill>
                <a:latin typeface="Cambria" panose="02040503050406030204" pitchFamily="18" charset="0"/>
                <a:ea typeface="Cambria" panose="02040503050406030204" pitchFamily="18" charset="0"/>
              </a:rPr>
              <a:t>Dallimet me prokurimet tjera </a:t>
            </a:r>
            <a:endParaRPr lang="en-US" sz="2800" b="1" i="1" dirty="0">
              <a:solidFill>
                <a:schemeClr val="bg2">
                  <a:lumMod val="75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98965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3600" b="1" dirty="0" smtClean="0">
                <a:solidFill>
                  <a:schemeClr val="accent1">
                    <a:lumMod val="25000"/>
                  </a:schemeClr>
                </a:solidFill>
              </a:rPr>
              <a:t>QËLLIMI</a:t>
            </a:r>
            <a:endParaRPr lang="en-US" sz="3600" b="1" dirty="0">
              <a:solidFill>
                <a:schemeClr val="accent1">
                  <a:lumMod val="25000"/>
                </a:schemeClr>
              </a:solidFill>
            </a:endParaRPr>
          </a:p>
        </p:txBody>
      </p:sp>
      <p:sp>
        <p:nvSpPr>
          <p:cNvPr id="3" name="Rectangle 2"/>
          <p:cNvSpPr/>
          <p:nvPr/>
        </p:nvSpPr>
        <p:spPr>
          <a:xfrm>
            <a:off x="0" y="1143000"/>
            <a:ext cx="9144000" cy="4893647"/>
          </a:xfrm>
          <a:prstGeom prst="rect">
            <a:avLst/>
          </a:prstGeom>
        </p:spPr>
        <p:txBody>
          <a:bodyPr wrap="square">
            <a:spAutoFit/>
          </a:bodyPr>
          <a:lstStyle/>
          <a:p>
            <a:pPr marL="381000" indent="-381000">
              <a:buFont typeface="Arial" pitchFamily="34" charset="0"/>
              <a:buChar char="•"/>
              <a:defRPr/>
            </a:pPr>
            <a:endParaRPr lang="sq-AL" sz="2400" dirty="0" smtClean="0"/>
          </a:p>
          <a:p>
            <a:pPr>
              <a:defRPr/>
            </a:pPr>
            <a:r>
              <a:rPr lang="sq-AL" sz="2400" dirty="0" smtClean="0">
                <a:latin typeface="Cambria" panose="02040503050406030204" pitchFamily="18" charset="0"/>
                <a:ea typeface="Cambria" panose="02040503050406030204" pitchFamily="18" charset="0"/>
              </a:rPr>
              <a:t>Familjarizimi i pjesëmarrësve me karakteristikat kryesore për </a:t>
            </a:r>
            <a:r>
              <a:rPr lang="sq-AL" sz="2400" b="1" dirty="0" smtClean="0">
                <a:latin typeface="Cambria" panose="02040503050406030204" pitchFamily="18" charset="0"/>
                <a:ea typeface="Cambria" panose="02040503050406030204" pitchFamily="18" charset="0"/>
              </a:rPr>
              <a:t> prokurimin e shërbimeve</a:t>
            </a:r>
            <a:r>
              <a:rPr lang="sq-AL" sz="2400" dirty="0" smtClean="0">
                <a:latin typeface="Cambria" panose="02040503050406030204" pitchFamily="18" charset="0"/>
                <a:ea typeface="Cambria" panose="02040503050406030204" pitchFamily="18" charset="0"/>
              </a:rPr>
              <a:t>, duke përfshirë</a:t>
            </a:r>
            <a:r>
              <a:rPr lang="en-US" sz="2400" dirty="0" smtClean="0">
                <a:latin typeface="Cambria" panose="02040503050406030204" pitchFamily="18" charset="0"/>
                <a:ea typeface="Cambria" panose="02040503050406030204" pitchFamily="18" charset="0"/>
              </a:rPr>
              <a:t>:</a:t>
            </a:r>
            <a:endParaRPr lang="sq-AL" sz="2400" dirty="0" smtClean="0">
              <a:latin typeface="Cambria" panose="02040503050406030204" pitchFamily="18" charset="0"/>
              <a:ea typeface="Cambria" panose="02040503050406030204" pitchFamily="18" charset="0"/>
            </a:endParaRPr>
          </a:p>
          <a:p>
            <a:pPr marL="381000" indent="-381000">
              <a:defRPr/>
            </a:pPr>
            <a:endParaRPr lang="sq-AL" sz="2400" dirty="0" smtClean="0">
              <a:latin typeface="Cambria" panose="02040503050406030204" pitchFamily="18" charset="0"/>
              <a:ea typeface="Cambria" panose="02040503050406030204" pitchFamily="18" charset="0"/>
              <a:cs typeface="Arial" pitchFamily="34" charset="0"/>
            </a:endParaRPr>
          </a:p>
          <a:p>
            <a:pPr marL="1165860" indent="-342900">
              <a:buFont typeface="Wingdings" panose="05000000000000000000" pitchFamily="2" charset="2"/>
              <a:buChar char="§"/>
            </a:pPr>
            <a:r>
              <a:rPr lang="sq-AL" sz="2400" b="1" dirty="0" smtClean="0">
                <a:latin typeface="Cambria" panose="02040503050406030204" pitchFamily="18" charset="0"/>
                <a:ea typeface="Cambria" panose="02040503050406030204" pitchFamily="18" charset="0"/>
              </a:rPr>
              <a:t>Përkufizimi</a:t>
            </a:r>
            <a:r>
              <a:rPr lang="sq-AL" sz="2400" dirty="0" smtClean="0">
                <a:latin typeface="Cambria" panose="02040503050406030204" pitchFamily="18" charset="0"/>
                <a:ea typeface="Cambria" panose="02040503050406030204" pitchFamily="18" charset="0"/>
              </a:rPr>
              <a:t> i prokurimit të shërbimeve - shembujt më të zakonshëm; </a:t>
            </a:r>
          </a:p>
          <a:p>
            <a:pPr marL="1165860" indent="-342900">
              <a:buFont typeface="Wingdings" panose="05000000000000000000" pitchFamily="2" charset="2"/>
              <a:buChar char="§"/>
            </a:pPr>
            <a:r>
              <a:rPr lang="sq-AL" sz="2400" b="1" dirty="0" smtClean="0">
                <a:latin typeface="Cambria" panose="02040503050406030204" pitchFamily="18" charset="0"/>
                <a:ea typeface="Cambria" panose="02040503050406030204" pitchFamily="18" charset="0"/>
              </a:rPr>
              <a:t>Procesi i planifikimit </a:t>
            </a:r>
            <a:r>
              <a:rPr lang="sq-AL" sz="2400" dirty="0" smtClean="0">
                <a:latin typeface="Cambria" panose="02040503050406030204" pitchFamily="18" charset="0"/>
                <a:ea typeface="Cambria" panose="02040503050406030204" pitchFamily="18" charset="0"/>
              </a:rPr>
              <a:t>për prokurimin për shërbime; </a:t>
            </a:r>
          </a:p>
          <a:p>
            <a:pPr marL="1165860" indent="-342900">
              <a:buFont typeface="Wingdings" panose="05000000000000000000" pitchFamily="2" charset="2"/>
              <a:buChar char="§"/>
            </a:pPr>
            <a:r>
              <a:rPr lang="sq-AL" sz="2400" b="1" dirty="0" smtClean="0">
                <a:latin typeface="Cambria" panose="02040503050406030204" pitchFamily="18" charset="0"/>
                <a:ea typeface="Cambria" panose="02040503050406030204" pitchFamily="18" charset="0"/>
              </a:rPr>
              <a:t>Procedurat e Prokurimit Publik </a:t>
            </a:r>
            <a:r>
              <a:rPr lang="sq-AL" sz="2400" dirty="0" smtClean="0">
                <a:latin typeface="Cambria" panose="02040503050406030204" pitchFamily="18" charset="0"/>
                <a:ea typeface="Cambria" panose="02040503050406030204" pitchFamily="18" charset="0"/>
              </a:rPr>
              <a:t>për shërbime; </a:t>
            </a:r>
          </a:p>
          <a:p>
            <a:pPr marL="116586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Si të zgjidhen kriteret e duhur të </a:t>
            </a:r>
            <a:r>
              <a:rPr lang="sq-AL" sz="2400" b="1" dirty="0" smtClean="0">
                <a:latin typeface="Cambria" panose="02040503050406030204" pitchFamily="18" charset="0"/>
                <a:ea typeface="Cambria" panose="02040503050406030204" pitchFamily="18" charset="0"/>
              </a:rPr>
              <a:t>përzgjedhjes dhe të  dhënies së kontratës</a:t>
            </a:r>
            <a:r>
              <a:rPr lang="en-US" sz="2400" b="1" dirty="0" smtClean="0">
                <a:latin typeface="Cambria" panose="02040503050406030204" pitchFamily="18" charset="0"/>
                <a:ea typeface="Cambria" panose="02040503050406030204" pitchFamily="18" charset="0"/>
              </a:rPr>
              <a:t> p</a:t>
            </a:r>
            <a:r>
              <a:rPr lang="sq-AL" sz="2400" b="1" dirty="0" smtClean="0">
                <a:latin typeface="Cambria" panose="02040503050406030204" pitchFamily="18" charset="0"/>
                <a:ea typeface="Cambria" panose="02040503050406030204" pitchFamily="18" charset="0"/>
              </a:rPr>
              <a:t>ë</a:t>
            </a:r>
            <a:r>
              <a:rPr lang="en-US" sz="2400" b="1" dirty="0" smtClean="0">
                <a:latin typeface="Cambria" panose="02040503050406030204" pitchFamily="18" charset="0"/>
                <a:ea typeface="Cambria" panose="02040503050406030204" pitchFamily="18" charset="0"/>
              </a:rPr>
              <a:t>r </a:t>
            </a:r>
            <a:r>
              <a:rPr lang="sq-AL" sz="2400" b="1" dirty="0" smtClean="0">
                <a:latin typeface="Cambria" panose="02040503050406030204" pitchFamily="18" charset="0"/>
                <a:ea typeface="Cambria" panose="02040503050406030204" pitchFamily="18" charset="0"/>
              </a:rPr>
              <a:t>shërbime ; </a:t>
            </a:r>
          </a:p>
          <a:p>
            <a:pPr marL="342900" indent="-342900">
              <a:buFont typeface="Wingdings" panose="05000000000000000000" pitchFamily="2" charset="2"/>
              <a:buChar char="§"/>
            </a:pPr>
            <a:endParaRPr lang="en-US" sz="2400" dirty="0" smtClean="0">
              <a:latin typeface="Cambria" panose="02040503050406030204" pitchFamily="18" charset="0"/>
              <a:ea typeface="Cambria" panose="02040503050406030204" pitchFamily="18" charset="0"/>
            </a:endParaRPr>
          </a:p>
          <a:p>
            <a:pPr lvl="0"/>
            <a:endParaRPr lang="en-US" sz="2400" dirty="0" smtClean="0"/>
          </a:p>
          <a:p>
            <a:pPr marL="381000" indent="-381000">
              <a:defRPr/>
            </a:pPr>
            <a:endParaRPr lang="en-US" sz="2400" dirty="0" smtClean="0"/>
          </a:p>
        </p:txBody>
      </p:sp>
    </p:spTree>
    <p:extLst>
      <p:ext uri="{BB962C8B-B14F-4D97-AF65-F5344CB8AC3E}">
        <p14:creationId xmlns:p14="http://schemas.microsoft.com/office/powerpoint/2010/main" val="9607884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257800"/>
          </a:xfrm>
        </p:spPr>
        <p:txBody>
          <a:bodyPr/>
          <a:lstStyle/>
          <a:p>
            <a:pPr>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Shërbimet ndryshojnë nga mallrat në disa mënyra – për shembull:</a:t>
            </a:r>
            <a:endParaRPr lang="en-US" sz="2400" dirty="0" smtClean="0">
              <a:latin typeface="Cambria" panose="02040503050406030204" pitchFamily="18" charset="0"/>
              <a:ea typeface="Cambria" panose="02040503050406030204" pitchFamily="18" charset="0"/>
            </a:endParaRPr>
          </a:p>
          <a:p>
            <a:pPr>
              <a:buNone/>
            </a:pPr>
            <a:endParaRPr lang="en-US" sz="2400" dirty="0" smtClean="0">
              <a:latin typeface="Cambria" panose="02040503050406030204" pitchFamily="18" charset="0"/>
              <a:ea typeface="Cambria" panose="02040503050406030204" pitchFamily="18" charset="0"/>
            </a:endParaRPr>
          </a:p>
          <a:p>
            <a:pPr lvl="1"/>
            <a:r>
              <a:rPr lang="sq-AL" sz="2400" dirty="0" smtClean="0">
                <a:latin typeface="Cambria" panose="02040503050406030204" pitchFamily="18" charset="0"/>
                <a:ea typeface="Cambria" panose="02040503050406030204" pitchFamily="18" charset="0"/>
              </a:rPr>
              <a:t>Shërbimet janë të paprekshme</a:t>
            </a:r>
            <a:endParaRPr lang="en-US" sz="2400" dirty="0" smtClean="0">
              <a:latin typeface="Cambria" panose="02040503050406030204" pitchFamily="18" charset="0"/>
              <a:ea typeface="Cambria" panose="02040503050406030204" pitchFamily="18" charset="0"/>
            </a:endParaRPr>
          </a:p>
          <a:p>
            <a:pPr lvl="1"/>
            <a:r>
              <a:rPr lang="sq-AL" sz="2400" dirty="0" smtClean="0">
                <a:latin typeface="Cambria" panose="02040503050406030204" pitchFamily="18" charset="0"/>
                <a:ea typeface="Cambria" panose="02040503050406030204" pitchFamily="18" charset="0"/>
              </a:rPr>
              <a:t>Shërbimet përfshijnë përmbushjen e veprimtarive ose detyrave</a:t>
            </a:r>
            <a:endParaRPr lang="en-US" sz="2400" dirty="0" smtClean="0">
              <a:latin typeface="Cambria" panose="02040503050406030204" pitchFamily="18" charset="0"/>
              <a:ea typeface="Cambria" panose="02040503050406030204" pitchFamily="18" charset="0"/>
            </a:endParaRPr>
          </a:p>
          <a:p>
            <a:pPr lvl="1"/>
            <a:r>
              <a:rPr lang="sq-AL" sz="2400" dirty="0" smtClean="0">
                <a:latin typeface="Cambria" panose="02040503050406030204" pitchFamily="18" charset="0"/>
                <a:ea typeface="Cambria" panose="02040503050406030204" pitchFamily="18" charset="0"/>
              </a:rPr>
              <a:t>Shërbimet nuk mund të zotërohen, si një produkt</a:t>
            </a:r>
            <a:endParaRPr lang="en-US" sz="2400" dirty="0" smtClean="0">
              <a:latin typeface="Cambria" panose="02040503050406030204" pitchFamily="18" charset="0"/>
              <a:ea typeface="Cambria" panose="02040503050406030204" pitchFamily="18" charset="0"/>
            </a:endParaRPr>
          </a:p>
          <a:p>
            <a:pPr lvl="1"/>
            <a:r>
              <a:rPr lang="sq-AL" sz="2400" dirty="0" smtClean="0">
                <a:latin typeface="Cambria" panose="02040503050406030204" pitchFamily="18" charset="0"/>
                <a:ea typeface="Cambria" panose="02040503050406030204" pitchFamily="18" charset="0"/>
              </a:rPr>
              <a:t>Shërbimet nuk mund të magazinohen</a:t>
            </a:r>
            <a:endParaRPr lang="en-US" sz="2400" dirty="0" smtClean="0">
              <a:latin typeface="Cambria" panose="02040503050406030204" pitchFamily="18" charset="0"/>
              <a:ea typeface="Cambria" panose="02040503050406030204" pitchFamily="18" charset="0"/>
            </a:endParaRPr>
          </a:p>
          <a:p>
            <a:pPr lvl="1"/>
            <a:r>
              <a:rPr lang="sq-AL" sz="2400" dirty="0" smtClean="0">
                <a:latin typeface="Cambria" panose="02040503050406030204" pitchFamily="18" charset="0"/>
                <a:ea typeface="Cambria" panose="02040503050406030204" pitchFamily="18" charset="0"/>
              </a:rPr>
              <a:t>Disa shërbime nuk mund të kryhen nga </a:t>
            </a:r>
            <a:r>
              <a:rPr lang="sq-AL" sz="2400" dirty="0" err="1" smtClean="0">
                <a:latin typeface="Cambria" panose="02040503050406030204" pitchFamily="18" charset="0"/>
                <a:ea typeface="Cambria" panose="02040503050406030204" pitchFamily="18" charset="0"/>
              </a:rPr>
              <a:t>distanc</a:t>
            </a:r>
            <a:r>
              <a:rPr lang="en-US" sz="2400" dirty="0" smtClean="0">
                <a:latin typeface="Cambria" panose="02040503050406030204" pitchFamily="18" charset="0"/>
                <a:ea typeface="Cambria" panose="02040503050406030204" pitchFamily="18" charset="0"/>
              </a:rPr>
              <a:t>a</a:t>
            </a:r>
          </a:p>
          <a:p>
            <a:pPr lvl="1"/>
            <a:r>
              <a:rPr lang="sq-AL" sz="2400" dirty="0" smtClean="0">
                <a:latin typeface="Cambria" panose="02040503050406030204" pitchFamily="18" charset="0"/>
                <a:ea typeface="Cambria" panose="02040503050406030204" pitchFamily="18" charset="0"/>
              </a:rPr>
              <a:t>Shërbimet ofrohen nga njerëzit</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por</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nga</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njehere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edhe</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nga</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makinat</a:t>
            </a:r>
            <a:r>
              <a:rPr lang="en-US" sz="2400" dirty="0" smtClean="0">
                <a:latin typeface="Cambria" panose="02040503050406030204" pitchFamily="18" charset="0"/>
                <a:ea typeface="Cambria" panose="02040503050406030204" pitchFamily="18" charset="0"/>
              </a:rPr>
              <a:t>)</a:t>
            </a:r>
          </a:p>
          <a:p>
            <a:pPr lvl="1">
              <a:buNone/>
            </a:pPr>
            <a:endParaRPr lang="en-US" sz="2400" dirty="0" smtClean="0">
              <a:latin typeface="Cambria" panose="02040503050406030204" pitchFamily="18" charset="0"/>
              <a:ea typeface="Cambria" panose="02040503050406030204" pitchFamily="18" charset="0"/>
            </a:endParaRPr>
          </a:p>
          <a:p>
            <a:pPr lvl="0">
              <a:buNone/>
            </a:pPr>
            <a:endParaRPr lang="en-GB" sz="2400" dirty="0" smtClean="0">
              <a:latin typeface="Cambria" panose="02040503050406030204" pitchFamily="18" charset="0"/>
              <a:ea typeface="Cambria" panose="02040503050406030204" pitchFamily="18" charset="0"/>
            </a:endParaRPr>
          </a:p>
          <a:p>
            <a:pPr lvl="0">
              <a:buNone/>
            </a:pPr>
            <a:endParaRPr lang="en-US" sz="2400" dirty="0" smtClean="0">
              <a:latin typeface="Cambria" panose="02040503050406030204" pitchFamily="18" charset="0"/>
              <a:ea typeface="Cambria" panose="02040503050406030204" pitchFamily="18" charset="0"/>
            </a:endParaRPr>
          </a:p>
          <a:p>
            <a:pPr marL="457200" indent="-457200">
              <a:buNone/>
            </a:pPr>
            <a:endParaRPr lang="en-GB" sz="2400" i="1" dirty="0" smtClean="0">
              <a:latin typeface="Cambria" panose="02040503050406030204" pitchFamily="18" charset="0"/>
              <a:ea typeface="Cambria" panose="02040503050406030204" pitchFamily="18" charset="0"/>
            </a:endParaRPr>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rPr>
              <a:t>Dallimet  me prokurimet tjera </a:t>
            </a:r>
            <a:endParaRPr lang="en-US" sz="2400" b="1" i="1" dirty="0">
              <a:solidFill>
                <a:schemeClr val="bg2">
                  <a:lumMod val="75000"/>
                </a:schemeClr>
              </a:solidFill>
            </a:endParaRPr>
          </a:p>
        </p:txBody>
      </p:sp>
    </p:spTree>
    <p:extLst>
      <p:ext uri="{BB962C8B-B14F-4D97-AF65-F5344CB8AC3E}">
        <p14:creationId xmlns:p14="http://schemas.microsoft.com/office/powerpoint/2010/main" val="36989656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0" y="1219200"/>
            <a:ext cx="9144000" cy="5638800"/>
          </a:xfrm>
        </p:spPr>
        <p:txBody>
          <a:bodyPr/>
          <a:lstStyle/>
          <a:p>
            <a:pPr marL="0" indent="0">
              <a:buNone/>
            </a:pPr>
            <a:r>
              <a:rPr lang="sq-AL" sz="2000" b="1" dirty="0" smtClean="0">
                <a:latin typeface="Cambria" panose="02040503050406030204" pitchFamily="18" charset="0"/>
                <a:ea typeface="Cambria" panose="02040503050406030204" pitchFamily="18" charset="0"/>
              </a:rPr>
              <a:t>Hartimi i specifikimet për një Kontratë shërbimi</a:t>
            </a:r>
            <a:r>
              <a:rPr lang="sq-AL" sz="2000" dirty="0" smtClean="0">
                <a:latin typeface="Cambria" panose="02040503050406030204" pitchFamily="18" charset="0"/>
                <a:ea typeface="Cambria" panose="02040503050406030204" pitchFamily="18" charset="0"/>
              </a:rPr>
              <a:t> është më i vështirë se sa për një kontratë furnizimi. </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Fushëveprimi i punës së kërkuar mund të përshkruhet në tri mënyra: </a:t>
            </a:r>
          </a:p>
          <a:p>
            <a:pPr marL="0" indent="0">
              <a:buNone/>
            </a:pPr>
            <a:endParaRPr lang="en-US" sz="2000" dirty="0" smtClean="0">
              <a:latin typeface="Cambria" panose="02040503050406030204" pitchFamily="18" charset="0"/>
              <a:ea typeface="Cambria" panose="02040503050406030204" pitchFamily="18" charset="0"/>
            </a:endParaRPr>
          </a:p>
          <a:p>
            <a:pPr marL="857250" lvl="1" indent="-457200">
              <a:buFont typeface="+mj-lt"/>
              <a:buAutoNum type="arabicPeriod"/>
            </a:pPr>
            <a:r>
              <a:rPr lang="sq-AL" sz="2000" dirty="0" smtClean="0">
                <a:latin typeface="Cambria" panose="02040503050406030204" pitchFamily="18" charset="0"/>
                <a:ea typeface="Cambria" panose="02040503050406030204" pitchFamily="18" charset="0"/>
              </a:rPr>
              <a:t>Një specifikim i detajuar. Shembull - </a:t>
            </a:r>
            <a:r>
              <a:rPr lang="sq-AL" sz="2000" i="1" dirty="0" smtClean="0">
                <a:latin typeface="Cambria" panose="02040503050406030204" pitchFamily="18" charset="0"/>
                <a:ea typeface="Cambria" panose="02040503050406030204" pitchFamily="18" charset="0"/>
              </a:rPr>
              <a:t>sipërfaqet e punës duhet  të fshihen 3 herë në ditë duke përdorur një detergjent te mire </a:t>
            </a:r>
            <a:endParaRPr lang="en-US" sz="2000" dirty="0" smtClean="0">
              <a:latin typeface="Cambria" panose="02040503050406030204" pitchFamily="18" charset="0"/>
              <a:ea typeface="Cambria" panose="02040503050406030204" pitchFamily="18" charset="0"/>
            </a:endParaRPr>
          </a:p>
          <a:p>
            <a:pPr marL="857250" lvl="1" indent="-457200">
              <a:buFont typeface="+mj-lt"/>
              <a:buAutoNum type="arabicPeriod"/>
            </a:pPr>
            <a:r>
              <a:rPr lang="sq-AL" sz="2000" dirty="0" smtClean="0">
                <a:latin typeface="Cambria" panose="02040503050406030204" pitchFamily="18" charset="0"/>
                <a:ea typeface="Cambria" panose="02040503050406030204" pitchFamily="18" charset="0"/>
              </a:rPr>
              <a:t>Një specifikim i </a:t>
            </a:r>
            <a:r>
              <a:rPr lang="sq-AL" sz="2000" dirty="0" err="1" smtClean="0">
                <a:latin typeface="Cambria" panose="02040503050406030204" pitchFamily="18" charset="0"/>
                <a:ea typeface="Cambria" panose="02040503050406030204" pitchFamily="18" charset="0"/>
              </a:rPr>
              <a:t>performancës</a:t>
            </a:r>
            <a:r>
              <a:rPr lang="sq-AL" sz="2000" dirty="0" smtClean="0">
                <a:latin typeface="Cambria" panose="02040503050406030204" pitchFamily="18" charset="0"/>
                <a:ea typeface="Cambria" panose="02040503050406030204" pitchFamily="18" charset="0"/>
              </a:rPr>
              <a:t>. Shembull - </a:t>
            </a:r>
            <a:r>
              <a:rPr lang="sq-AL" sz="2000" i="1" dirty="0" smtClean="0">
                <a:latin typeface="Cambria" panose="02040503050406030204" pitchFamily="18" charset="0"/>
                <a:ea typeface="Cambria" panose="02040503050406030204" pitchFamily="18" charset="0"/>
              </a:rPr>
              <a:t>sipërfaqet e punës do të përcaktohen si të pastër, nëse gjatë inspektimit nuk janë te pranishëm më shumë se "x" grimca dhe  "y" patogjenë </a:t>
            </a:r>
            <a:endParaRPr lang="en-US" sz="2000" dirty="0" smtClean="0">
              <a:latin typeface="Cambria" panose="02040503050406030204" pitchFamily="18" charset="0"/>
              <a:ea typeface="Cambria" panose="02040503050406030204" pitchFamily="18" charset="0"/>
            </a:endParaRPr>
          </a:p>
          <a:p>
            <a:pPr marL="857250" lvl="1" indent="-457200">
              <a:buFont typeface="+mj-lt"/>
              <a:buAutoNum type="arabicPeriod"/>
            </a:pPr>
            <a:r>
              <a:rPr lang="sq-AL" sz="2000" dirty="0" smtClean="0">
                <a:latin typeface="Cambria" panose="02040503050406030204" pitchFamily="18" charset="0"/>
                <a:ea typeface="Cambria" panose="02040503050406030204" pitchFamily="18" charset="0"/>
              </a:rPr>
              <a:t>Një "kombinim" i një specifikimi të detajuar dhe te një specifikimi të </a:t>
            </a:r>
            <a:r>
              <a:rPr lang="sq-AL" sz="2000" dirty="0" err="1" smtClean="0">
                <a:latin typeface="Cambria" panose="02040503050406030204" pitchFamily="18" charset="0"/>
                <a:ea typeface="Cambria" panose="02040503050406030204" pitchFamily="18" charset="0"/>
              </a:rPr>
              <a:t>performancës</a:t>
            </a:r>
            <a:r>
              <a:rPr lang="sq-AL" sz="2000" dirty="0" smtClean="0">
                <a:latin typeface="Cambria" panose="02040503050406030204" pitchFamily="18" charset="0"/>
                <a:ea typeface="Cambria" panose="02040503050406030204" pitchFamily="18" charset="0"/>
              </a:rPr>
              <a:t>. Shembull - </a:t>
            </a:r>
            <a:r>
              <a:rPr lang="sq-AL" sz="2000" i="1" dirty="0" smtClean="0">
                <a:latin typeface="Cambria" panose="02040503050406030204" pitchFamily="18" charset="0"/>
                <a:ea typeface="Cambria" panose="02040503050406030204" pitchFamily="18" charset="0"/>
              </a:rPr>
              <a:t>sipërfaqet e punës do të përcaktohen si të pastër në qoftë se nuk ka më shumë se "x" grimca dhe "y"  patogjenë. Për të siguruar këto rezultate duhet te përdoren detergjent te mire. </a:t>
            </a:r>
            <a:endParaRPr lang="en-US" sz="2000" i="1" dirty="0" smtClean="0">
              <a:latin typeface="Cambria" panose="02040503050406030204" pitchFamily="18" charset="0"/>
              <a:ea typeface="Cambria" panose="02040503050406030204" pitchFamily="18" charset="0"/>
            </a:endParaRPr>
          </a:p>
          <a:p>
            <a:pPr marL="857250" lvl="1" indent="-457200">
              <a:buFont typeface="+mj-lt"/>
              <a:buAutoNum type="arabicPeriod"/>
            </a:pPr>
            <a:endParaRPr lang="en-US" sz="2000" dirty="0" smtClean="0">
              <a:latin typeface="Cambria" panose="02040503050406030204" pitchFamily="18" charset="0"/>
              <a:ea typeface="Cambria" panose="02040503050406030204" pitchFamily="18" charset="0"/>
            </a:endParaRPr>
          </a:p>
          <a:p>
            <a:pPr algn="ctr">
              <a:buNone/>
            </a:pPr>
            <a:r>
              <a:rPr lang="sq-AL" sz="2000" b="1" dirty="0" smtClean="0">
                <a:latin typeface="Cambria" panose="02040503050406030204" pitchFamily="18" charset="0"/>
                <a:ea typeface="Cambria" panose="02040503050406030204" pitchFamily="18" charset="0"/>
              </a:rPr>
              <a:t>Pikëpamja e dikujt për atë që është "e pastër" mund të rezultojë në ankesën e dikujt tjetër se zyra është e papastër</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algn="ctr">
              <a:buNone/>
            </a:pPr>
            <a:r>
              <a:rPr lang="en-US" sz="2000" b="1" dirty="0" smtClean="0">
                <a:latin typeface="Cambria" panose="02040503050406030204" pitchFamily="18" charset="0"/>
                <a:ea typeface="Cambria" panose="02040503050406030204" pitchFamily="18" charset="0"/>
              </a:rPr>
              <a:t>.</a:t>
            </a:r>
          </a:p>
          <a:p>
            <a:pPr lvl="0"/>
            <a:endParaRPr lang="en-US" sz="2000" i="1" dirty="0" smtClean="0">
              <a:solidFill>
                <a:srgbClr val="FF0000"/>
              </a:solidFill>
            </a:endParaRPr>
          </a:p>
          <a:p>
            <a:pPr lvl="0"/>
            <a:endParaRPr lang="en-US" sz="2000" dirty="0" smtClean="0">
              <a:solidFill>
                <a:srgbClr val="FF0000"/>
              </a:solidFill>
            </a:endParaRPr>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9" name="Title 1"/>
          <p:cNvSpPr txBox="1">
            <a:spLocks/>
          </p:cNvSpPr>
          <p:nvPr/>
        </p:nvSpPr>
        <p:spPr>
          <a:xfrm>
            <a:off x="609600" y="1"/>
            <a:ext cx="8071644" cy="9906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endParaRPr lang="en-US" sz="2400" b="1" i="1" dirty="0" smtClean="0">
              <a:solidFill>
                <a:schemeClr val="bg2">
                  <a:lumMod val="75000"/>
                </a:schemeClr>
              </a:solidFill>
            </a:endParaRPr>
          </a:p>
          <a:p>
            <a:pPr algn="ctr"/>
            <a:r>
              <a:rPr lang="sq-AL" sz="2400" b="1" i="1" dirty="0" smtClean="0">
                <a:solidFill>
                  <a:schemeClr val="bg2">
                    <a:lumMod val="75000"/>
                  </a:schemeClr>
                </a:solidFill>
              </a:rPr>
              <a:t>Specifikimi teknik</a:t>
            </a:r>
            <a:r>
              <a:rPr lang="en-US" sz="2400" b="1" i="1" dirty="0" smtClean="0">
                <a:solidFill>
                  <a:schemeClr val="bg2">
                    <a:lumMod val="75000"/>
                  </a:schemeClr>
                </a:solidFill>
              </a:rPr>
              <a:t> </a:t>
            </a:r>
            <a:r>
              <a:rPr lang="sq-AL" sz="2400" b="1" i="1" dirty="0" smtClean="0">
                <a:solidFill>
                  <a:schemeClr val="bg2">
                    <a:lumMod val="75000"/>
                  </a:schemeClr>
                </a:solidFill>
              </a:rPr>
              <a:t>– Kontrata për shërbime </a:t>
            </a:r>
            <a:r>
              <a:rPr lang="en-US" sz="2400" b="1" i="1" dirty="0" smtClean="0">
                <a:solidFill>
                  <a:schemeClr val="bg2">
                    <a:lumMod val="75000"/>
                  </a:schemeClr>
                </a:solidFill>
              </a:rPr>
              <a:t> </a:t>
            </a:r>
            <a:endParaRPr lang="en-US" sz="2400" b="1" i="1" dirty="0">
              <a:solidFill>
                <a:schemeClr val="bg2">
                  <a:lumMod val="75000"/>
                </a:schemeClr>
              </a:solidFill>
            </a:endParaRPr>
          </a:p>
        </p:txBody>
      </p:sp>
    </p:spTree>
    <p:extLst>
      <p:ext uri="{BB962C8B-B14F-4D97-AF65-F5344CB8AC3E}">
        <p14:creationId xmlns:p14="http://schemas.microsoft.com/office/powerpoint/2010/main" val="36989656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0" y="1295400"/>
            <a:ext cx="9144000" cy="4724400"/>
          </a:xfrm>
        </p:spPr>
        <p:txBody>
          <a:bodyPr/>
          <a:lstStyle/>
          <a:p>
            <a:endParaRPr lang="en-US" sz="2000" dirty="0" smtClean="0"/>
          </a:p>
          <a:p>
            <a:r>
              <a:rPr lang="sq-AL" sz="2400" dirty="0" smtClean="0">
                <a:latin typeface="Cambria" panose="02040503050406030204" pitchFamily="18" charset="0"/>
                <a:ea typeface="Cambria" panose="02040503050406030204" pitchFamily="18" charset="0"/>
              </a:rPr>
              <a:t>Ngjashëm me shkallën e </a:t>
            </a:r>
            <a:r>
              <a:rPr lang="sq-AL" sz="2400" dirty="0" err="1" smtClean="0">
                <a:latin typeface="Cambria" panose="02040503050406030204" pitchFamily="18" charset="0"/>
                <a:ea typeface="Cambria" panose="02040503050406030204" pitchFamily="18" charset="0"/>
              </a:rPr>
              <a:t>komplikacionit</a:t>
            </a:r>
            <a:r>
              <a:rPr lang="sq-AL" sz="2400" dirty="0" smtClean="0">
                <a:latin typeface="Cambria" panose="02040503050406030204" pitchFamily="18" charset="0"/>
                <a:ea typeface="Cambria" panose="02040503050406030204" pitchFamily="18" charset="0"/>
              </a:rPr>
              <a:t> në hartimin e specifikimeve është </a:t>
            </a:r>
            <a:r>
              <a:rPr lang="sq-AL" sz="2400" b="1" dirty="0" smtClean="0">
                <a:latin typeface="Cambria" panose="02040503050406030204" pitchFamily="18" charset="0"/>
                <a:ea typeface="Cambria" panose="02040503050406030204" pitchFamily="18" charset="0"/>
              </a:rPr>
              <a:t>problemi i kontrollit të dërgesave</a:t>
            </a:r>
            <a:r>
              <a:rPr lang="en-US" sz="2400" b="1" dirty="0" smtClean="0">
                <a:latin typeface="Cambria" panose="02040503050406030204" pitchFamily="18" charset="0"/>
                <a:ea typeface="Cambria" panose="02040503050406030204" pitchFamily="18" charset="0"/>
              </a:rPr>
              <a:t>.</a:t>
            </a:r>
          </a:p>
          <a:p>
            <a:pPr marL="0" indent="0">
              <a:buNone/>
            </a:pPr>
            <a:endParaRPr lang="sq-AL" sz="2400"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Duke përdorur shembullin e aparatit fotokopjues</a:t>
            </a:r>
            <a:r>
              <a:rPr lang="en-US" sz="2400" dirty="0" smtClean="0">
                <a:latin typeface="Cambria" panose="02040503050406030204" pitchFamily="18" charset="0"/>
                <a:ea typeface="Cambria" panose="02040503050406030204" pitchFamily="18" charset="0"/>
              </a:rPr>
              <a:t>,</a:t>
            </a:r>
            <a:r>
              <a:rPr lang="sq-AL" sz="2400" dirty="0" smtClean="0">
                <a:latin typeface="Cambria" panose="02040503050406030204" pitchFamily="18" charset="0"/>
                <a:ea typeface="Cambria" panose="02040503050406030204" pitchFamily="18" charset="0"/>
              </a:rPr>
              <a:t> A</a:t>
            </a:r>
            <a:r>
              <a:rPr lang="en-US" sz="2400" dirty="0" smtClean="0">
                <a:latin typeface="Cambria" panose="02040503050406030204" pitchFamily="18" charset="0"/>
                <a:ea typeface="Cambria" panose="02040503050406030204" pitchFamily="18" charset="0"/>
              </a:rPr>
              <a:t>K:</a:t>
            </a:r>
            <a:r>
              <a:rPr lang="sq-AL" sz="2400" dirty="0" smtClean="0">
                <a:latin typeface="Cambria" panose="02040503050406030204" pitchFamily="18" charset="0"/>
                <a:ea typeface="Cambria" panose="02040503050406030204" pitchFamily="18" charset="0"/>
              </a:rPr>
              <a:t> </a:t>
            </a:r>
            <a:endParaRPr lang="en-US" sz="2400" dirty="0" smtClean="0">
              <a:latin typeface="Cambria" panose="02040503050406030204" pitchFamily="18" charset="0"/>
              <a:ea typeface="Cambria" panose="02040503050406030204" pitchFamily="18" charset="0"/>
            </a:endParaRPr>
          </a:p>
          <a:p>
            <a:pPr marL="0" indent="0">
              <a:buNone/>
            </a:pPr>
            <a:r>
              <a:rPr lang="en-US" sz="2400" dirty="0" smtClean="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do të duhet të kontrolloj se ne fakt është kryer mirëmbajtja dhe </a:t>
            </a:r>
            <a:endParaRPr lang="en-US" sz="2400" dirty="0" smtClean="0">
              <a:latin typeface="Cambria" panose="02040503050406030204" pitchFamily="18" charset="0"/>
              <a:ea typeface="Cambria" panose="02040503050406030204" pitchFamily="18" charset="0"/>
            </a:endParaRPr>
          </a:p>
          <a:p>
            <a:pPr marL="0" indent="0">
              <a:buNone/>
            </a:pPr>
            <a:r>
              <a:rPr lang="en-US" sz="2400" dirty="0" smtClean="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se nuk kërkohet për të paguar një faturë për punën që nuk është </a:t>
            </a:r>
          </a:p>
          <a:p>
            <a:pPr marL="0" indent="0">
              <a:buNone/>
            </a:pPr>
            <a:r>
              <a:rPr lang="sq-AL" sz="2400" dirty="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    kryer. </a:t>
            </a:r>
            <a:endParaRPr lang="en-US" sz="2400" dirty="0" smtClean="0">
              <a:latin typeface="Cambria" panose="02040503050406030204" pitchFamily="18" charset="0"/>
              <a:ea typeface="Cambria" panose="02040503050406030204" pitchFamily="18" charset="0"/>
            </a:endParaRPr>
          </a:p>
          <a:p>
            <a:pPr>
              <a:buNone/>
            </a:pPr>
            <a:endParaRPr lang="en-US" sz="2400" dirty="0" smtClean="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Kontratat e shërbimit për këtë arsye duhet të përmbaj</a:t>
            </a:r>
            <a:r>
              <a:rPr lang="en-US" sz="2400" dirty="0" smtClean="0">
                <a:latin typeface="Cambria" panose="02040503050406030204" pitchFamily="18" charset="0"/>
                <a:ea typeface="Cambria" panose="02040503050406030204" pitchFamily="18" charset="0"/>
              </a:rPr>
              <a:t>n</a:t>
            </a:r>
            <a:r>
              <a:rPr lang="sq-AL" sz="2400" dirty="0" smtClean="0">
                <a:latin typeface="Cambria" panose="02040503050406030204" pitchFamily="18" charset="0"/>
                <a:ea typeface="Cambria" panose="02040503050406030204" pitchFamily="18" charset="0"/>
              </a:rPr>
              <a:t>ë elemente që </a:t>
            </a:r>
            <a:r>
              <a:rPr lang="sq-AL" sz="2400" b="1" dirty="0" smtClean="0">
                <a:latin typeface="Cambria" panose="02040503050406030204" pitchFamily="18" charset="0"/>
                <a:ea typeface="Cambria" panose="02040503050406030204" pitchFamily="18" charset="0"/>
              </a:rPr>
              <a:t>lejojnë për menaxhimin efektiv të kontratës.</a:t>
            </a:r>
            <a:endParaRPr lang="en-US" sz="2400" dirty="0" smtClean="0">
              <a:latin typeface="Cambria" panose="02040503050406030204" pitchFamily="18" charset="0"/>
              <a:ea typeface="Cambria" panose="02040503050406030204" pitchFamily="18" charset="0"/>
            </a:endParaRPr>
          </a:p>
          <a:p>
            <a:pPr>
              <a:buNone/>
            </a:pPr>
            <a:endParaRPr lang="en-US" sz="2400" b="1" dirty="0" smtClean="0">
              <a:latin typeface="Cambria" panose="02040503050406030204" pitchFamily="18" charset="0"/>
              <a:ea typeface="Cambria" panose="02040503050406030204" pitchFamily="18" charset="0"/>
            </a:endParaRPr>
          </a:p>
          <a:p>
            <a:pPr>
              <a:buFont typeface="Wingdings" pitchFamily="2" charset="2"/>
              <a:buChar char="Ø"/>
            </a:pPr>
            <a:endParaRPr lang="en-US" sz="2000" dirty="0" smtClean="0">
              <a:latin typeface="Cambria" panose="02040503050406030204" pitchFamily="18" charset="0"/>
              <a:ea typeface="Cambria" panose="02040503050406030204" pitchFamily="18" charset="0"/>
            </a:endParaRPr>
          </a:p>
        </p:txBody>
      </p:sp>
      <p:sp>
        <p:nvSpPr>
          <p:cNvPr id="9" name="Title 1"/>
          <p:cNvSpPr txBox="1">
            <a:spLocks/>
          </p:cNvSpPr>
          <p:nvPr/>
        </p:nvSpPr>
        <p:spPr>
          <a:xfrm>
            <a:off x="609600" y="5334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2400" b="1" i="1" dirty="0" smtClean="0">
                <a:solidFill>
                  <a:schemeClr val="bg2">
                    <a:lumMod val="75000"/>
                  </a:schemeClr>
                </a:solidFill>
              </a:rPr>
              <a:t>Specifikimi teknik</a:t>
            </a:r>
            <a:r>
              <a:rPr lang="en-US" sz="2400" b="1" i="1" dirty="0" smtClean="0">
                <a:solidFill>
                  <a:schemeClr val="bg2">
                    <a:lumMod val="75000"/>
                  </a:schemeClr>
                </a:solidFill>
              </a:rPr>
              <a:t> </a:t>
            </a:r>
            <a:endParaRPr lang="en-US" sz="2400" b="1" dirty="0">
              <a:solidFill>
                <a:schemeClr val="bg2">
                  <a:lumMod val="75000"/>
                </a:schemeClr>
              </a:solidFill>
            </a:endParaRPr>
          </a:p>
        </p:txBody>
      </p:sp>
    </p:spTree>
    <p:extLst>
      <p:ext uri="{BB962C8B-B14F-4D97-AF65-F5344CB8AC3E}">
        <p14:creationId xmlns:p14="http://schemas.microsoft.com/office/powerpoint/2010/main" val="36989656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0" y="1295400"/>
            <a:ext cx="9144000" cy="4953000"/>
          </a:xfrm>
        </p:spPr>
        <p:txBody>
          <a:bodyPr/>
          <a:lstStyle/>
          <a:p>
            <a:r>
              <a:rPr lang="sq-AL" sz="2000" dirty="0" smtClean="0"/>
              <a:t>Kriteret ne bazë të te cilave Autoritetet kontraktuese shpërblejnë kontratat publike janë:</a:t>
            </a:r>
            <a:endParaRPr lang="en-US" sz="2000" dirty="0" smtClean="0"/>
          </a:p>
          <a:p>
            <a:pPr>
              <a:buNone/>
            </a:pPr>
            <a:r>
              <a:rPr lang="sq-AL" sz="2000" b="1" dirty="0" smtClean="0"/>
              <a:t> </a:t>
            </a:r>
            <a:endParaRPr lang="en-US" sz="2000" dirty="0" smtClean="0"/>
          </a:p>
          <a:p>
            <a:pPr marL="457200" lvl="0" indent="-457200">
              <a:buFont typeface="+mj-lt"/>
              <a:buAutoNum type="alphaLcPeriod"/>
            </a:pPr>
            <a:r>
              <a:rPr lang="en-US" sz="2000" b="1" dirty="0" err="1" smtClean="0"/>
              <a:t>Tenderi</a:t>
            </a:r>
            <a:r>
              <a:rPr lang="en-US" sz="2000" b="1" dirty="0" smtClean="0"/>
              <a:t> </a:t>
            </a:r>
            <a:r>
              <a:rPr lang="en-US" sz="2000" b="1" dirty="0" err="1" smtClean="0"/>
              <a:t>i</a:t>
            </a:r>
            <a:r>
              <a:rPr lang="en-US" sz="2000" b="1" dirty="0" smtClean="0"/>
              <a:t> </a:t>
            </a:r>
            <a:r>
              <a:rPr lang="en-US" sz="2000" b="1" dirty="0" err="1" smtClean="0"/>
              <a:t>pergjegjshem</a:t>
            </a:r>
            <a:r>
              <a:rPr lang="en-US" sz="2000" b="1" dirty="0" smtClean="0"/>
              <a:t> me </a:t>
            </a:r>
            <a:r>
              <a:rPr lang="sq-AL" sz="2000" b="1" dirty="0" smtClean="0"/>
              <a:t>çmim më i ulët; ose</a:t>
            </a:r>
            <a:endParaRPr lang="en-US" sz="2000" b="1" dirty="0" smtClean="0"/>
          </a:p>
          <a:p>
            <a:pPr marL="457200" lvl="0" indent="-457200">
              <a:buFont typeface="+mj-lt"/>
              <a:buAutoNum type="alphaLcPeriod"/>
            </a:pPr>
            <a:r>
              <a:rPr lang="sq-AL" sz="2000" b="1" dirty="0" smtClean="0"/>
              <a:t>Tenderi</a:t>
            </a:r>
            <a:r>
              <a:rPr lang="en-US" sz="2000" b="1" dirty="0" smtClean="0"/>
              <a:t> </a:t>
            </a:r>
            <a:r>
              <a:rPr lang="en-US" sz="2000" b="1" dirty="0" err="1" smtClean="0"/>
              <a:t>i</a:t>
            </a:r>
            <a:r>
              <a:rPr lang="en-US" sz="2000" b="1" dirty="0" smtClean="0"/>
              <a:t> </a:t>
            </a:r>
            <a:r>
              <a:rPr lang="en-US" sz="2000" b="1" dirty="0" err="1" smtClean="0"/>
              <a:t>pergjegjshem</a:t>
            </a:r>
            <a:r>
              <a:rPr lang="en-US" sz="2000" b="1" dirty="0" smtClean="0"/>
              <a:t> </a:t>
            </a:r>
            <a:r>
              <a:rPr lang="sq-AL" sz="2000" b="1" dirty="0" smtClean="0"/>
              <a:t>ekonomikisht me i favorshëm </a:t>
            </a:r>
            <a:endParaRPr lang="en-US" sz="2000" b="1" dirty="0" smtClean="0"/>
          </a:p>
          <a:p>
            <a:pPr>
              <a:buNone/>
            </a:pPr>
            <a:endParaRPr lang="en-US" sz="2000" dirty="0" smtClean="0"/>
          </a:p>
          <a:p>
            <a:r>
              <a:rPr lang="sq-AL" sz="2000" dirty="0" smtClean="0"/>
              <a:t>Për prokurimin e </a:t>
            </a:r>
            <a:r>
              <a:rPr lang="sq-AL" sz="2000" b="1" dirty="0" smtClean="0"/>
              <a:t>shërbimeve të </a:t>
            </a:r>
            <a:r>
              <a:rPr lang="sq-AL" sz="2000" b="1" dirty="0" err="1" smtClean="0"/>
              <a:t>konsulencës</a:t>
            </a:r>
            <a:r>
              <a:rPr lang="sq-AL" sz="2000" dirty="0" smtClean="0"/>
              <a:t> dhe në përgjithësi shërbimeve intelektuale, </a:t>
            </a:r>
            <a:r>
              <a:rPr lang="sq-AL" sz="2000" b="1" u="sng" dirty="0" smtClean="0"/>
              <a:t>cilësia është zakonisht shumë e rëndësishme</a:t>
            </a:r>
            <a:endParaRPr lang="en-US" sz="2000" b="1" u="sng" dirty="0" smtClean="0"/>
          </a:p>
          <a:p>
            <a:pPr>
              <a:buNone/>
            </a:pPr>
            <a:endParaRPr lang="en-US" sz="2000" b="1" u="sng" dirty="0" smtClean="0"/>
          </a:p>
          <a:p>
            <a:r>
              <a:rPr lang="sq-AL" sz="2000" dirty="0" smtClean="0"/>
              <a:t>kur prokurohen këto lloje të shërbimeve, rezultatet më të mira në drejtim të </a:t>
            </a:r>
            <a:r>
              <a:rPr lang="sq-AL" sz="2000" b="1" u="sng" dirty="0" smtClean="0"/>
              <a:t>vlerës-për-paratë arrihen kur përdoret kriteri T</a:t>
            </a:r>
            <a:r>
              <a:rPr lang="en-US" sz="2000" b="1" u="sng" dirty="0" smtClean="0"/>
              <a:t>P</a:t>
            </a:r>
            <a:r>
              <a:rPr lang="sq-AL" sz="2000" b="1" u="sng" dirty="0" smtClean="0"/>
              <a:t>EMF </a:t>
            </a:r>
            <a:endParaRPr lang="en-US" sz="2000" b="1" u="sng" dirty="0" smtClean="0"/>
          </a:p>
          <a:p>
            <a:pPr marL="457200" indent="-457200">
              <a:buNone/>
            </a:pPr>
            <a:endParaRPr lang="en-US" sz="2000" dirty="0"/>
          </a:p>
        </p:txBody>
      </p:sp>
      <p:sp>
        <p:nvSpPr>
          <p:cNvPr id="9" name="Title 1"/>
          <p:cNvSpPr txBox="1">
            <a:spLocks/>
          </p:cNvSpPr>
          <p:nvPr/>
        </p:nvSpPr>
        <p:spPr>
          <a:xfrm>
            <a:off x="609600" y="533401"/>
            <a:ext cx="8071644" cy="6096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2000" b="1" dirty="0" smtClean="0">
                <a:solidFill>
                  <a:schemeClr val="bg2">
                    <a:lumMod val="75000"/>
                  </a:schemeClr>
                </a:solidFill>
              </a:rPr>
              <a:t>Përcaktimi i kritereve te shpërblimit </a:t>
            </a:r>
            <a:endParaRPr lang="en-US" sz="2000" b="1" dirty="0" smtClean="0">
              <a:solidFill>
                <a:schemeClr val="bg2">
                  <a:lumMod val="75000"/>
                </a:schemeClr>
              </a:solidFill>
            </a:endParaRPr>
          </a:p>
          <a:p>
            <a:pPr algn="ctr"/>
            <a:endParaRPr lang="en-US" sz="2000" b="1" dirty="0" smtClean="0">
              <a:solidFill>
                <a:schemeClr val="bg2">
                  <a:lumMod val="75000"/>
                </a:schemeClr>
              </a:solidFill>
            </a:endParaRPr>
          </a:p>
          <a:p>
            <a:r>
              <a:rPr lang="en-US" sz="2400" dirty="0" smtClean="0"/>
              <a:t> </a:t>
            </a:r>
            <a:endParaRPr lang="en-US" sz="2400" dirty="0"/>
          </a:p>
        </p:txBody>
      </p:sp>
    </p:spTree>
    <p:extLst>
      <p:ext uri="{BB962C8B-B14F-4D97-AF65-F5344CB8AC3E}">
        <p14:creationId xmlns:p14="http://schemas.microsoft.com/office/powerpoint/2010/main" val="36926331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0" y="1295400"/>
            <a:ext cx="9144000" cy="5257800"/>
          </a:xfrm>
        </p:spPr>
        <p:txBody>
          <a:bodyPr/>
          <a:lstStyle/>
          <a:p>
            <a:pPr>
              <a:buNone/>
            </a:pPr>
            <a:r>
              <a:rPr lang="sq-AL" sz="2400" b="1" dirty="0" smtClean="0">
                <a:latin typeface="Cambria" panose="02040503050406030204" pitchFamily="18" charset="0"/>
                <a:ea typeface="Cambria" panose="02040503050406030204" pitchFamily="18" charset="0"/>
              </a:rPr>
              <a:t>Ato </a:t>
            </a:r>
          </a:p>
          <a:p>
            <a:pPr marL="457200" indent="-457200">
              <a:buFont typeface="+mj-lt"/>
              <a:buAutoNum type="alphaLcPeriod"/>
            </a:pPr>
            <a:r>
              <a:rPr lang="sq-AL" sz="2400" b="1" u="sng" dirty="0" smtClean="0">
                <a:latin typeface="Cambria" panose="02040503050406030204" pitchFamily="18" charset="0"/>
                <a:ea typeface="Cambria" panose="02040503050406030204" pitchFamily="18" charset="0"/>
              </a:rPr>
              <a:t>në asnjë mënyrë</a:t>
            </a:r>
            <a:r>
              <a:rPr lang="sq-AL" sz="2400" b="1" dirty="0" smtClean="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nuk mund të përdoret si kriteret e dhënies</a:t>
            </a:r>
            <a:r>
              <a:rPr lang="sq-AL" sz="2400" b="1" dirty="0" smtClean="0">
                <a:latin typeface="Cambria" panose="02040503050406030204" pitchFamily="18" charset="0"/>
                <a:ea typeface="Cambria" panose="02040503050406030204" pitchFamily="18" charset="0"/>
              </a:rPr>
              <a:t> </a:t>
            </a:r>
          </a:p>
          <a:p>
            <a:pPr marL="457200" indent="-457200">
              <a:buFont typeface="+mj-lt"/>
              <a:buAutoNum type="alphaLcPeriod"/>
            </a:pPr>
            <a:r>
              <a:rPr lang="sq-AL" sz="2400" b="1" i="1" u="sng" dirty="0" smtClean="0">
                <a:latin typeface="Cambria" panose="02040503050406030204" pitchFamily="18" charset="0"/>
                <a:ea typeface="Cambria" panose="02040503050406030204" pitchFamily="18" charset="0"/>
              </a:rPr>
              <a:t>nuk mund </a:t>
            </a:r>
            <a:r>
              <a:rPr lang="sq-AL" sz="2400" b="1" dirty="0" smtClean="0">
                <a:latin typeface="Cambria" panose="02040503050406030204" pitchFamily="18" charset="0"/>
                <a:ea typeface="Cambria" panose="02040503050406030204" pitchFamily="18" charset="0"/>
              </a:rPr>
              <a:t>të peshohen</a:t>
            </a:r>
          </a:p>
          <a:p>
            <a:pPr marL="457200" indent="-457200">
              <a:buFont typeface="+mj-lt"/>
              <a:buAutoNum type="alphaLcPeriod"/>
            </a:pPr>
            <a:r>
              <a:rPr lang="sq-AL" sz="2400" dirty="0" smtClean="0">
                <a:latin typeface="Cambria" panose="02040503050406030204" pitchFamily="18" charset="0"/>
                <a:ea typeface="Cambria" panose="02040503050406030204" pitchFamily="18" charset="0"/>
              </a:rPr>
              <a:t>janë kërkesa</a:t>
            </a:r>
            <a:r>
              <a:rPr lang="sq-AL" sz="2400" b="1" dirty="0" smtClean="0">
                <a:latin typeface="Cambria" panose="02040503050406030204" pitchFamily="18" charset="0"/>
                <a:ea typeface="Cambria" panose="02040503050406030204" pitchFamily="18" charset="0"/>
              </a:rPr>
              <a:t> </a:t>
            </a:r>
            <a:r>
              <a:rPr lang="sq-AL" sz="2400" b="1" i="1" u="sng" dirty="0" smtClean="0">
                <a:latin typeface="Cambria" panose="02040503050406030204" pitchFamily="18" charset="0"/>
                <a:ea typeface="Cambria" panose="02040503050406030204" pitchFamily="18" charset="0"/>
              </a:rPr>
              <a:t>Kalon/ Nuk kalon</a:t>
            </a:r>
            <a:r>
              <a:rPr lang="sq-AL" sz="2400" b="1" dirty="0" smtClean="0">
                <a:latin typeface="Cambria" panose="02040503050406030204" pitchFamily="18" charset="0"/>
                <a:ea typeface="Cambria" panose="02040503050406030204" pitchFamily="18" charset="0"/>
              </a:rPr>
              <a:t> </a:t>
            </a:r>
            <a:endParaRPr lang="sq-AL" sz="2400" b="1" i="1" dirty="0" smtClean="0">
              <a:latin typeface="Cambria" panose="02040503050406030204" pitchFamily="18" charset="0"/>
              <a:ea typeface="Cambria" panose="02040503050406030204" pitchFamily="18" charset="0"/>
            </a:endParaRPr>
          </a:p>
          <a:p>
            <a:pPr marL="457200" lvl="1" indent="-457200">
              <a:buFont typeface="+mj-lt"/>
              <a:buAutoNum type="arabicPeriod"/>
            </a:pPr>
            <a:r>
              <a:rPr lang="sq-AL" sz="2400" dirty="0" smtClean="0">
                <a:latin typeface="Cambria" panose="02040503050406030204" pitchFamily="18" charset="0"/>
                <a:ea typeface="Cambria" panose="02040503050406030204" pitchFamily="18" charset="0"/>
              </a:rPr>
              <a:t>Kriteret për verifikimin e </a:t>
            </a:r>
            <a:r>
              <a:rPr lang="sq-AL" sz="2400" b="1" dirty="0" smtClean="0">
                <a:latin typeface="Cambria" panose="02040503050406030204" pitchFamily="18" charset="0"/>
                <a:ea typeface="Cambria" panose="02040503050406030204" pitchFamily="18" charset="0"/>
              </a:rPr>
              <a:t>situatës personale</a:t>
            </a:r>
            <a:r>
              <a:rPr lang="sq-AL" sz="2400" dirty="0" smtClean="0">
                <a:latin typeface="Cambria" panose="02040503050406030204" pitchFamily="18" charset="0"/>
                <a:ea typeface="Cambria" panose="02040503050406030204" pitchFamily="18" charset="0"/>
              </a:rPr>
              <a:t> -</a:t>
            </a:r>
            <a:r>
              <a:rPr lang="sq-AL" sz="2400" b="1" u="sng" dirty="0" smtClean="0">
                <a:latin typeface="Cambria" panose="02040503050406030204" pitchFamily="18" charset="0"/>
                <a:ea typeface="Cambria" panose="02040503050406030204" pitchFamily="18" charset="0"/>
              </a:rPr>
              <a:t>Te detyrueshme</a:t>
            </a:r>
            <a:r>
              <a:rPr lang="sq-AL" sz="2400" b="1" dirty="0" smtClean="0">
                <a:latin typeface="Cambria" panose="02040503050406030204" pitchFamily="18" charset="0"/>
                <a:ea typeface="Cambria" panose="02040503050406030204" pitchFamily="18" charset="0"/>
              </a:rPr>
              <a:t> dhe duhet gjithmonë të plotësohen nga OE</a:t>
            </a:r>
            <a:endParaRPr lang="sq-AL" sz="2400" dirty="0" smtClean="0">
              <a:latin typeface="Cambria" panose="02040503050406030204" pitchFamily="18" charset="0"/>
              <a:ea typeface="Cambria" panose="02040503050406030204" pitchFamily="18" charset="0"/>
            </a:endParaRPr>
          </a:p>
          <a:p>
            <a:pPr marL="457200" lvl="1" indent="-457200">
              <a:buNone/>
            </a:pPr>
            <a:endParaRPr lang="en-US" sz="2400" b="1" dirty="0" smtClean="0">
              <a:latin typeface="Cambria" panose="02040503050406030204" pitchFamily="18" charset="0"/>
              <a:ea typeface="Cambria" panose="02040503050406030204" pitchFamily="18" charset="0"/>
            </a:endParaRPr>
          </a:p>
          <a:p>
            <a:pPr marL="457200" lvl="1" indent="-457200">
              <a:buNone/>
            </a:pPr>
            <a:r>
              <a:rPr lang="sq-AL" sz="2400" b="1" dirty="0" smtClean="0">
                <a:latin typeface="Cambria" panose="02040503050406030204" pitchFamily="18" charset="0"/>
                <a:ea typeface="Cambria" panose="02040503050406030204" pitchFamily="18" charset="0"/>
              </a:rPr>
              <a:t>Dëshmia</a:t>
            </a:r>
            <a:r>
              <a:rPr lang="sq-AL" sz="2400" dirty="0" smtClean="0">
                <a:latin typeface="Cambria" panose="02040503050406030204" pitchFamily="18" charset="0"/>
                <a:ea typeface="Cambria" panose="02040503050406030204" pitchFamily="18" charset="0"/>
              </a:rPr>
              <a:t> – </a:t>
            </a:r>
            <a:r>
              <a:rPr lang="sq-AL" sz="2400" b="1" dirty="0" smtClean="0">
                <a:latin typeface="Cambria" panose="02040503050406030204" pitchFamily="18" charset="0"/>
                <a:ea typeface="Cambria" panose="02040503050406030204" pitchFamily="18" charset="0"/>
              </a:rPr>
              <a:t>Deklarata nën betim </a:t>
            </a:r>
          </a:p>
          <a:p>
            <a:pPr marL="457200" lvl="1" indent="-457200">
              <a:buNone/>
            </a:pPr>
            <a:endParaRPr lang="sq-AL" sz="2400" dirty="0" smtClean="0">
              <a:latin typeface="Cambria" panose="02040503050406030204" pitchFamily="18" charset="0"/>
              <a:ea typeface="Cambria" panose="02040503050406030204" pitchFamily="18" charset="0"/>
            </a:endParaRPr>
          </a:p>
          <a:p>
            <a:pPr marL="457200" lvl="1" indent="-457200">
              <a:buNone/>
            </a:pPr>
            <a:r>
              <a:rPr lang="sq-AL" sz="2400" b="1" dirty="0" smtClean="0">
                <a:latin typeface="Cambria" panose="02040503050406030204" pitchFamily="18" charset="0"/>
                <a:ea typeface="Cambria" panose="02040503050406030204" pitchFamily="18" charset="0"/>
              </a:rPr>
              <a:t>	Ne rast te shërbimeve te përgjithshme – vetëm nga fituesi</a:t>
            </a:r>
          </a:p>
          <a:p>
            <a:pPr marL="457200" lvl="1" indent="0">
              <a:buNone/>
            </a:pPr>
            <a:r>
              <a:rPr lang="sq-AL" sz="2400" b="1" dirty="0" smtClean="0">
                <a:latin typeface="Cambria" panose="02040503050406030204" pitchFamily="18" charset="0"/>
                <a:ea typeface="Cambria" panose="02040503050406030204" pitchFamily="18" charset="0"/>
              </a:rPr>
              <a:t>Ne rast te shërbimeve te </a:t>
            </a:r>
            <a:r>
              <a:rPr lang="sq-AL" sz="2400" b="1" dirty="0" err="1" smtClean="0">
                <a:latin typeface="Cambria" panose="02040503050406030204" pitchFamily="18" charset="0"/>
                <a:ea typeface="Cambria" panose="02040503050406030204" pitchFamily="18" charset="0"/>
              </a:rPr>
              <a:t>Konsulences</a:t>
            </a:r>
            <a:r>
              <a:rPr lang="sq-AL" sz="2400" b="1" dirty="0" smtClean="0">
                <a:latin typeface="Cambria" panose="02040503050406030204" pitchFamily="18" charset="0"/>
                <a:ea typeface="Cambria" panose="02040503050406030204" pitchFamily="18" charset="0"/>
              </a:rPr>
              <a:t> – nga te gjithë </a:t>
            </a:r>
            <a:r>
              <a:rPr lang="sq-AL" sz="2400" b="1" dirty="0" err="1" smtClean="0">
                <a:latin typeface="Cambria" panose="02040503050406030204" pitchFamily="18" charset="0"/>
                <a:ea typeface="Cambria" panose="02040503050406030204" pitchFamily="18" charset="0"/>
              </a:rPr>
              <a:t>aplikuesit</a:t>
            </a:r>
            <a:r>
              <a:rPr lang="sq-AL" sz="2400" b="1" dirty="0" smtClean="0">
                <a:latin typeface="Cambria" panose="02040503050406030204" pitchFamily="18" charset="0"/>
                <a:ea typeface="Cambria" panose="02040503050406030204" pitchFamily="18" charset="0"/>
              </a:rPr>
              <a:t> e përzgjedhur.</a:t>
            </a:r>
            <a:endParaRPr lang="sq-AL" sz="2400" dirty="0" smtClean="0">
              <a:latin typeface="Cambria" panose="02040503050406030204" pitchFamily="18" charset="0"/>
              <a:ea typeface="Cambria" panose="02040503050406030204" pitchFamily="18" charset="0"/>
            </a:endParaRPr>
          </a:p>
          <a:p>
            <a:pPr marL="457200" lvl="1" indent="-457200">
              <a:buNone/>
            </a:pPr>
            <a:endParaRPr lang="en-US" sz="2400" dirty="0" smtClean="0">
              <a:latin typeface="Cambria" panose="02040503050406030204" pitchFamily="18" charset="0"/>
              <a:ea typeface="Cambria" panose="02040503050406030204" pitchFamily="18" charset="0"/>
            </a:endParaRPr>
          </a:p>
          <a:p>
            <a:pPr marL="457200" indent="-457200">
              <a:buFont typeface="+mj-lt"/>
              <a:buAutoNum type="arabicPeriod"/>
            </a:pPr>
            <a:endParaRPr lang="en-US" sz="2000" dirty="0"/>
          </a:p>
        </p:txBody>
      </p:sp>
      <p:sp>
        <p:nvSpPr>
          <p:cNvPr id="9" name="Title 1"/>
          <p:cNvSpPr txBox="1">
            <a:spLocks/>
          </p:cNvSpPr>
          <p:nvPr/>
        </p:nvSpPr>
        <p:spPr>
          <a:xfrm>
            <a:off x="609600" y="533401"/>
            <a:ext cx="8071644" cy="6096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000" b="1" i="1" dirty="0" smtClean="0">
                <a:solidFill>
                  <a:schemeClr val="bg2">
                    <a:lumMod val="75000"/>
                  </a:schemeClr>
                </a:solidFill>
              </a:rPr>
              <a:t>Përcaktimi i kritereve te kualifikimit</a:t>
            </a:r>
            <a:r>
              <a:rPr lang="en-US" sz="2000" b="1" i="1" dirty="0" smtClean="0">
                <a:solidFill>
                  <a:schemeClr val="bg2">
                    <a:lumMod val="75000"/>
                  </a:schemeClr>
                </a:solidFill>
              </a:rPr>
              <a:t> </a:t>
            </a:r>
            <a:r>
              <a:rPr lang="en-US" sz="2000" b="1" dirty="0" smtClean="0">
                <a:solidFill>
                  <a:schemeClr val="bg2">
                    <a:lumMod val="75000"/>
                  </a:schemeClr>
                </a:solidFill>
              </a:rPr>
              <a:t>(2) </a:t>
            </a:r>
          </a:p>
          <a:p>
            <a:pPr algn="ctr"/>
            <a:endParaRPr lang="en-US" sz="2000" b="1" dirty="0" smtClean="0">
              <a:solidFill>
                <a:schemeClr val="bg2">
                  <a:lumMod val="75000"/>
                </a:schemeClr>
              </a:solidFill>
            </a:endParaRPr>
          </a:p>
          <a:p>
            <a:r>
              <a:rPr lang="en-US" sz="2400" dirty="0" smtClean="0"/>
              <a:t> </a:t>
            </a:r>
            <a:endParaRPr lang="en-US" sz="2400" dirty="0"/>
          </a:p>
        </p:txBody>
      </p:sp>
    </p:spTree>
    <p:extLst>
      <p:ext uri="{BB962C8B-B14F-4D97-AF65-F5344CB8AC3E}">
        <p14:creationId xmlns:p14="http://schemas.microsoft.com/office/powerpoint/2010/main" val="5293731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0" y="1295400"/>
            <a:ext cx="9144000" cy="4953000"/>
          </a:xfrm>
        </p:spPr>
        <p:txBody>
          <a:bodyPr/>
          <a:lstStyle/>
          <a:p>
            <a:r>
              <a:rPr lang="sq-AL" sz="2400" dirty="0" smtClean="0">
                <a:latin typeface="Cambria" panose="02040503050406030204" pitchFamily="18" charset="0"/>
                <a:ea typeface="Cambria" panose="02040503050406030204" pitchFamily="18" charset="0"/>
              </a:rPr>
              <a:t>Kriteret e përzgjedhjes mund të grupohen në katër (4) kategori</a:t>
            </a:r>
            <a:r>
              <a:rPr lang="en-US" sz="2400" dirty="0" smtClean="0">
                <a:latin typeface="Cambria" panose="02040503050406030204" pitchFamily="18" charset="0"/>
                <a:ea typeface="Cambria" panose="02040503050406030204" pitchFamily="18" charset="0"/>
              </a:rPr>
              <a:t>:</a:t>
            </a:r>
          </a:p>
          <a:p>
            <a:pPr marL="0" indent="0">
              <a:buNone/>
            </a:pPr>
            <a:r>
              <a:rPr lang="en-US" sz="2400" dirty="0" smtClean="0">
                <a:latin typeface="Cambria" panose="02040503050406030204" pitchFamily="18" charset="0"/>
                <a:ea typeface="Cambria" panose="02040503050406030204" pitchFamily="18" charset="0"/>
              </a:rPr>
              <a:t> </a:t>
            </a:r>
          </a:p>
          <a:p>
            <a:pPr marL="857250" lvl="2" indent="-457200">
              <a:buFont typeface="+mj-lt"/>
              <a:buAutoNum type="alphaLcParenR"/>
            </a:pPr>
            <a:r>
              <a:rPr lang="sq-AL" dirty="0" smtClean="0">
                <a:latin typeface="Cambria" panose="02040503050406030204" pitchFamily="18" charset="0"/>
                <a:ea typeface="Cambria" panose="02040503050406030204" pitchFamily="18" charset="0"/>
              </a:rPr>
              <a:t>Kriteret për verifikimin e </a:t>
            </a:r>
            <a:r>
              <a:rPr lang="en-US" b="1" dirty="0" err="1" smtClean="0">
                <a:latin typeface="Cambria" panose="02040503050406030204" pitchFamily="18" charset="0"/>
                <a:ea typeface="Cambria" panose="02040503050406030204" pitchFamily="18" charset="0"/>
              </a:rPr>
              <a:t>pështatshmërise</a:t>
            </a:r>
            <a:r>
              <a:rPr lang="en-US" b="1" dirty="0" smtClean="0">
                <a:latin typeface="Cambria" panose="02040503050406030204" pitchFamily="18" charset="0"/>
                <a:ea typeface="Cambria" panose="02040503050406030204" pitchFamily="18" charset="0"/>
              </a:rPr>
              <a:t> </a:t>
            </a:r>
            <a:r>
              <a:rPr lang="en-US" b="1" dirty="0" err="1" smtClean="0">
                <a:latin typeface="Cambria" panose="02040503050406030204" pitchFamily="18" charset="0"/>
                <a:ea typeface="Cambria" panose="02040503050406030204" pitchFamily="18" charset="0"/>
              </a:rPr>
              <a:t>personale</a:t>
            </a:r>
            <a:r>
              <a:rPr lang="sq-AL" dirty="0" smtClean="0">
                <a:latin typeface="Cambria" panose="02040503050406030204" pitchFamily="18" charset="0"/>
                <a:ea typeface="Cambria" panose="02040503050406030204" pitchFamily="18" charset="0"/>
              </a:rPr>
              <a:t>, </a:t>
            </a:r>
            <a:r>
              <a:rPr lang="sq-AL" b="1" dirty="0" smtClean="0">
                <a:latin typeface="Cambria" panose="02040503050406030204" pitchFamily="18" charset="0"/>
                <a:ea typeface="Cambria" panose="02040503050406030204" pitchFamily="18" charset="0"/>
              </a:rPr>
              <a:t>neni 6</a:t>
            </a:r>
            <a:r>
              <a:rPr lang="en-US" b="1" dirty="0" smtClean="0">
                <a:latin typeface="Cambria" panose="02040503050406030204" pitchFamily="18" charset="0"/>
                <a:ea typeface="Cambria" panose="02040503050406030204" pitchFamily="18" charset="0"/>
              </a:rPr>
              <a:t>5</a:t>
            </a:r>
            <a:r>
              <a:rPr lang="sq-AL" b="1" dirty="0" smtClean="0">
                <a:latin typeface="Cambria" panose="02040503050406030204" pitchFamily="18" charset="0"/>
                <a:ea typeface="Cambria" panose="02040503050406030204" pitchFamily="18" charset="0"/>
              </a:rPr>
              <a:t> të LPP.</a:t>
            </a:r>
            <a:endParaRPr lang="en-US" b="1" dirty="0" smtClean="0">
              <a:latin typeface="Cambria" panose="02040503050406030204" pitchFamily="18" charset="0"/>
              <a:ea typeface="Cambria" panose="02040503050406030204" pitchFamily="18" charset="0"/>
            </a:endParaRPr>
          </a:p>
          <a:p>
            <a:pPr marL="857250" lvl="2" indent="-457200">
              <a:buFont typeface="+mj-lt"/>
              <a:buAutoNum type="alphaLcParenR"/>
            </a:pPr>
            <a:r>
              <a:rPr lang="sq-AL" dirty="0" smtClean="0">
                <a:latin typeface="Cambria" panose="02040503050406030204" pitchFamily="18" charset="0"/>
                <a:ea typeface="Cambria" panose="02040503050406030204" pitchFamily="18" charset="0"/>
              </a:rPr>
              <a:t>Kriteret për verifikimin e </a:t>
            </a:r>
            <a:r>
              <a:rPr lang="sq-AL" b="1" dirty="0" smtClean="0">
                <a:latin typeface="Cambria" panose="02040503050406030204" pitchFamily="18" charset="0"/>
                <a:ea typeface="Cambria" panose="02040503050406030204" pitchFamily="18" charset="0"/>
              </a:rPr>
              <a:t>përshtatshmërisë profesionale</a:t>
            </a:r>
            <a:r>
              <a:rPr lang="sq-AL" dirty="0" smtClean="0">
                <a:latin typeface="Cambria" panose="02040503050406030204" pitchFamily="18" charset="0"/>
                <a:ea typeface="Cambria" panose="02040503050406030204" pitchFamily="18" charset="0"/>
              </a:rPr>
              <a:t>, </a:t>
            </a:r>
            <a:r>
              <a:rPr lang="sq-AL" b="1" dirty="0" smtClean="0">
                <a:latin typeface="Cambria" panose="02040503050406030204" pitchFamily="18" charset="0"/>
                <a:ea typeface="Cambria" panose="02040503050406030204" pitchFamily="18" charset="0"/>
              </a:rPr>
              <a:t>neni 66 të LPP</a:t>
            </a:r>
            <a:endParaRPr lang="en-US" b="1" dirty="0" smtClean="0">
              <a:latin typeface="Cambria" panose="02040503050406030204" pitchFamily="18" charset="0"/>
              <a:ea typeface="Cambria" panose="02040503050406030204" pitchFamily="18" charset="0"/>
            </a:endParaRPr>
          </a:p>
          <a:p>
            <a:pPr marL="857250" lvl="2" indent="-457200">
              <a:buFont typeface="+mj-lt"/>
              <a:buAutoNum type="alphaLcParenR"/>
            </a:pPr>
            <a:r>
              <a:rPr lang="sq-AL" dirty="0" smtClean="0">
                <a:latin typeface="Cambria" panose="02040503050406030204" pitchFamily="18" charset="0"/>
                <a:ea typeface="Cambria" panose="02040503050406030204" pitchFamily="18" charset="0"/>
              </a:rPr>
              <a:t>Kriteret për verifikimin e </a:t>
            </a:r>
            <a:r>
              <a:rPr lang="sq-AL" b="1" dirty="0" smtClean="0">
                <a:latin typeface="Cambria" panose="02040503050406030204" pitchFamily="18" charset="0"/>
                <a:ea typeface="Cambria" panose="02040503050406030204" pitchFamily="18" charset="0"/>
              </a:rPr>
              <a:t>gjendjes ekonomike dhe financiare</a:t>
            </a:r>
            <a:r>
              <a:rPr lang="sq-AL" dirty="0" smtClean="0">
                <a:latin typeface="Cambria" panose="02040503050406030204" pitchFamily="18" charset="0"/>
                <a:ea typeface="Cambria" panose="02040503050406030204" pitchFamily="18" charset="0"/>
              </a:rPr>
              <a:t>, </a:t>
            </a:r>
            <a:r>
              <a:rPr lang="sq-AL" b="1" dirty="0" smtClean="0">
                <a:latin typeface="Cambria" panose="02040503050406030204" pitchFamily="18" charset="0"/>
                <a:ea typeface="Cambria" panose="02040503050406030204" pitchFamily="18" charset="0"/>
              </a:rPr>
              <a:t>neni 68 të LPP</a:t>
            </a:r>
            <a:endParaRPr lang="en-US" dirty="0" smtClean="0">
              <a:latin typeface="Cambria" panose="02040503050406030204" pitchFamily="18" charset="0"/>
              <a:ea typeface="Cambria" panose="02040503050406030204" pitchFamily="18" charset="0"/>
            </a:endParaRPr>
          </a:p>
          <a:p>
            <a:pPr marL="857250" lvl="2" indent="-457200">
              <a:buFont typeface="+mj-lt"/>
              <a:buAutoNum type="alphaLcParenR"/>
            </a:pPr>
            <a:r>
              <a:rPr lang="sq-AL" dirty="0" smtClean="0">
                <a:latin typeface="Cambria" panose="02040503050406030204" pitchFamily="18" charset="0"/>
                <a:ea typeface="Cambria" panose="02040503050406030204" pitchFamily="18" charset="0"/>
              </a:rPr>
              <a:t>Kriteret për verifikimin e </a:t>
            </a:r>
            <a:r>
              <a:rPr lang="sq-AL" b="1" dirty="0" smtClean="0">
                <a:latin typeface="Cambria" panose="02040503050406030204" pitchFamily="18" charset="0"/>
                <a:ea typeface="Cambria" panose="02040503050406030204" pitchFamily="18" charset="0"/>
              </a:rPr>
              <a:t>kapaciteteve teknike dhe profesionale</a:t>
            </a:r>
            <a:r>
              <a:rPr lang="sq-AL" dirty="0" smtClean="0">
                <a:latin typeface="Cambria" panose="02040503050406030204" pitchFamily="18" charset="0"/>
                <a:ea typeface="Cambria" panose="02040503050406030204" pitchFamily="18" charset="0"/>
              </a:rPr>
              <a:t>, </a:t>
            </a:r>
            <a:r>
              <a:rPr lang="sq-AL" b="1" dirty="0" smtClean="0">
                <a:latin typeface="Cambria" panose="02040503050406030204" pitchFamily="18" charset="0"/>
                <a:ea typeface="Cambria" panose="02040503050406030204" pitchFamily="18" charset="0"/>
              </a:rPr>
              <a:t>neni 69 të LPP</a:t>
            </a:r>
            <a:endParaRPr lang="en-US" dirty="0" smtClean="0">
              <a:latin typeface="Cambria" panose="02040503050406030204" pitchFamily="18" charset="0"/>
              <a:ea typeface="Cambria" panose="02040503050406030204" pitchFamily="18" charset="0"/>
            </a:endParaRPr>
          </a:p>
          <a:p>
            <a:pPr marL="0" indent="0">
              <a:buNone/>
            </a:pPr>
            <a:endParaRPr lang="en-US" sz="2400" dirty="0">
              <a:latin typeface="Cambria" panose="02040503050406030204" pitchFamily="18" charset="0"/>
              <a:ea typeface="Cambria" panose="02040503050406030204" pitchFamily="18" charset="0"/>
            </a:endParaRPr>
          </a:p>
        </p:txBody>
      </p:sp>
      <p:sp>
        <p:nvSpPr>
          <p:cNvPr id="9" name="Title 1"/>
          <p:cNvSpPr txBox="1">
            <a:spLocks/>
          </p:cNvSpPr>
          <p:nvPr/>
        </p:nvSpPr>
        <p:spPr>
          <a:xfrm>
            <a:off x="609600" y="533401"/>
            <a:ext cx="8071644" cy="6096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2000" b="1" i="1" dirty="0" smtClean="0">
                <a:solidFill>
                  <a:schemeClr val="bg2">
                    <a:lumMod val="75000"/>
                  </a:schemeClr>
                </a:solidFill>
              </a:rPr>
              <a:t>Përcaktimi i kritereve te kualifikimit</a:t>
            </a:r>
            <a:endParaRPr lang="en-US" sz="2000" b="1" i="1" dirty="0" smtClean="0">
              <a:solidFill>
                <a:schemeClr val="bg2">
                  <a:lumMod val="75000"/>
                </a:schemeClr>
              </a:solidFill>
            </a:endParaRPr>
          </a:p>
          <a:p>
            <a:pPr algn="ctr"/>
            <a:endParaRPr lang="en-US" sz="2000" b="1" dirty="0" smtClean="0">
              <a:solidFill>
                <a:srgbClr val="FF0000"/>
              </a:solidFill>
            </a:endParaRPr>
          </a:p>
          <a:p>
            <a:r>
              <a:rPr lang="en-US" sz="2400" dirty="0" smtClean="0"/>
              <a:t> </a:t>
            </a:r>
            <a:endParaRPr lang="en-US" sz="2400" dirty="0"/>
          </a:p>
        </p:txBody>
      </p:sp>
    </p:spTree>
    <p:extLst>
      <p:ext uri="{BB962C8B-B14F-4D97-AF65-F5344CB8AC3E}">
        <p14:creationId xmlns:p14="http://schemas.microsoft.com/office/powerpoint/2010/main" val="36989656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0" y="1295400"/>
            <a:ext cx="9144000" cy="4953000"/>
          </a:xfrm>
        </p:spPr>
        <p:txBody>
          <a:bodyPr/>
          <a:lstStyle/>
          <a:p>
            <a:pPr>
              <a:buNone/>
            </a:pPr>
            <a:r>
              <a:rPr lang="sq-AL" sz="2000" dirty="0" smtClean="0"/>
              <a:t>2. Kriteret për verifikimin e </a:t>
            </a:r>
            <a:r>
              <a:rPr lang="sq-AL" sz="2000" b="1" dirty="0" smtClean="0"/>
              <a:t>përshtatshmërisë profesionale</a:t>
            </a:r>
            <a:r>
              <a:rPr lang="sq-AL" sz="2000" dirty="0" smtClean="0"/>
              <a:t> </a:t>
            </a:r>
          </a:p>
          <a:p>
            <a:pPr>
              <a:buNone/>
            </a:pPr>
            <a:r>
              <a:rPr lang="sq-AL" sz="2000" b="1" dirty="0" smtClean="0"/>
              <a:t>Shembull</a:t>
            </a:r>
            <a:r>
              <a:rPr lang="sq-AL" sz="2000" dirty="0" smtClean="0"/>
              <a:t>: </a:t>
            </a:r>
            <a:r>
              <a:rPr lang="sq-AL" sz="2000" i="1" dirty="0" smtClean="0"/>
              <a:t>një kopje e certifikatës së biznesit; një kopje e autorizim</a:t>
            </a:r>
            <a:r>
              <a:rPr lang="sq-AL" sz="2000" dirty="0" smtClean="0"/>
              <a:t>it</a:t>
            </a:r>
            <a:endParaRPr lang="sq-AL" sz="2000" i="1" dirty="0" smtClean="0"/>
          </a:p>
          <a:p>
            <a:pPr>
              <a:buNone/>
            </a:pPr>
            <a:endParaRPr lang="sq-AL" sz="2000" i="1" dirty="0" smtClean="0"/>
          </a:p>
          <a:p>
            <a:pPr marL="457200" lvl="1" indent="-457200">
              <a:buNone/>
            </a:pPr>
            <a:r>
              <a:rPr lang="sq-AL" sz="2000" dirty="0" smtClean="0"/>
              <a:t>3. Kriteret për verifikimin e </a:t>
            </a:r>
            <a:r>
              <a:rPr lang="sq-AL" sz="2000" b="1" dirty="0" smtClean="0"/>
              <a:t>gjendjes ekonomike dhe financiare</a:t>
            </a:r>
            <a:endParaRPr lang="sq-AL" sz="2000" dirty="0" smtClean="0"/>
          </a:p>
          <a:p>
            <a:pPr marL="457200" lvl="1" indent="-457200">
              <a:buNone/>
            </a:pPr>
            <a:r>
              <a:rPr lang="sq-AL" sz="2000" b="1" dirty="0" smtClean="0"/>
              <a:t>Shembull</a:t>
            </a:r>
            <a:r>
              <a:rPr lang="sq-AL" sz="2000" dirty="0" smtClean="0"/>
              <a:t>: </a:t>
            </a:r>
            <a:r>
              <a:rPr lang="sq-AL" sz="2000" i="1" dirty="0" smtClean="0"/>
              <a:t>deklarata nga një banke; Kopje të pasqyrave në të ardhura dhe raporteve të </a:t>
            </a:r>
            <a:r>
              <a:rPr lang="sq-AL" sz="2000" i="1" dirty="0" err="1" smtClean="0"/>
              <a:t>menaxhmentit</a:t>
            </a:r>
            <a:r>
              <a:rPr lang="sq-AL" sz="2000" i="1" dirty="0" smtClean="0"/>
              <a:t> </a:t>
            </a:r>
          </a:p>
          <a:p>
            <a:pPr marL="457200" lvl="1" indent="-457200">
              <a:buNone/>
            </a:pPr>
            <a:endParaRPr lang="sq-AL" sz="2000" i="1" dirty="0" smtClean="0"/>
          </a:p>
          <a:p>
            <a:pPr marL="457200" lvl="1" indent="-457200">
              <a:buNone/>
            </a:pPr>
            <a:r>
              <a:rPr lang="sq-AL" sz="2000" dirty="0" smtClean="0"/>
              <a:t>4. Kriteret për verifikimin e </a:t>
            </a:r>
            <a:r>
              <a:rPr lang="sq-AL" sz="2000" b="1" dirty="0" smtClean="0"/>
              <a:t>kapaciteteve teknike dhe profesionale</a:t>
            </a:r>
            <a:r>
              <a:rPr lang="sq-AL" sz="2000" dirty="0" smtClean="0"/>
              <a:t> </a:t>
            </a:r>
          </a:p>
          <a:p>
            <a:pPr marL="457200" indent="-457200">
              <a:buNone/>
            </a:pPr>
            <a:r>
              <a:rPr lang="sq-AL" sz="2000" b="1" dirty="0" smtClean="0"/>
              <a:t>Shembull: </a:t>
            </a:r>
            <a:r>
              <a:rPr lang="sq-AL" sz="2000" dirty="0" smtClean="0"/>
              <a:t>Lista e kualifikimeve profesionale dhe edukative dhe CV-në e tyre </a:t>
            </a:r>
            <a:r>
              <a:rPr lang="sq-AL" sz="2000" i="1" dirty="0" smtClean="0"/>
              <a:t>; </a:t>
            </a:r>
            <a:r>
              <a:rPr lang="sq-AL" sz="2000" dirty="0" smtClean="0"/>
              <a:t>Një listë që specifikon parimet relevante të </a:t>
            </a:r>
            <a:r>
              <a:rPr lang="sq-AL" sz="2000" dirty="0" err="1" smtClean="0"/>
              <a:t>performancës</a:t>
            </a:r>
            <a:r>
              <a:rPr lang="sq-AL" sz="2000" dirty="0" smtClean="0"/>
              <a:t> që specifikon: shërbimet e përfshira; shumën e kontratës; datën dhe pranuesin </a:t>
            </a:r>
            <a:r>
              <a:rPr lang="sq-AL" sz="2000" i="1" dirty="0" smtClean="0"/>
              <a:t>; </a:t>
            </a:r>
            <a:r>
              <a:rPr lang="sq-AL" sz="2000" dirty="0" smtClean="0"/>
              <a:t>Shënime për teknikët dhe organet teknike të përfshira dhe CV-të e tyre</a:t>
            </a:r>
            <a:r>
              <a:rPr lang="sq-AL" sz="2000" i="1" dirty="0" smtClean="0"/>
              <a:t>; </a:t>
            </a:r>
            <a:r>
              <a:rPr lang="sq-AL" sz="2000" dirty="0" smtClean="0"/>
              <a:t>Një deklaratë të veglave</a:t>
            </a:r>
          </a:p>
          <a:p>
            <a:pPr marL="457200" indent="-457200">
              <a:buNone/>
            </a:pPr>
            <a:endParaRPr lang="en-US" sz="2000" dirty="0"/>
          </a:p>
        </p:txBody>
      </p:sp>
      <p:sp>
        <p:nvSpPr>
          <p:cNvPr id="9" name="Title 1"/>
          <p:cNvSpPr txBox="1">
            <a:spLocks/>
          </p:cNvSpPr>
          <p:nvPr/>
        </p:nvSpPr>
        <p:spPr>
          <a:xfrm>
            <a:off x="609600" y="533401"/>
            <a:ext cx="8071644" cy="6096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000" b="1" i="1" dirty="0" smtClean="0">
                <a:solidFill>
                  <a:schemeClr val="bg2">
                    <a:lumMod val="75000"/>
                  </a:schemeClr>
                </a:solidFill>
              </a:rPr>
              <a:t>Përcaktimi i kritereve te kualifikimit</a:t>
            </a:r>
            <a:r>
              <a:rPr lang="en-US" sz="2000" b="1" i="1" dirty="0" smtClean="0">
                <a:solidFill>
                  <a:schemeClr val="bg2">
                    <a:lumMod val="75000"/>
                  </a:schemeClr>
                </a:solidFill>
              </a:rPr>
              <a:t> </a:t>
            </a:r>
            <a:r>
              <a:rPr lang="en-US" sz="2000" b="1" dirty="0" smtClean="0">
                <a:solidFill>
                  <a:schemeClr val="bg2">
                    <a:lumMod val="75000"/>
                  </a:schemeClr>
                </a:solidFill>
              </a:rPr>
              <a:t> (4) </a:t>
            </a:r>
          </a:p>
          <a:p>
            <a:pPr algn="ctr"/>
            <a:endParaRPr lang="en-US" sz="2000" b="1" dirty="0" smtClean="0">
              <a:solidFill>
                <a:srgbClr val="FF0000"/>
              </a:solidFill>
            </a:endParaRPr>
          </a:p>
          <a:p>
            <a:r>
              <a:rPr lang="en-US" sz="2400" dirty="0" smtClean="0"/>
              <a:t> </a:t>
            </a:r>
            <a:endParaRPr lang="en-US" sz="2400" dirty="0"/>
          </a:p>
        </p:txBody>
      </p:sp>
    </p:spTree>
    <p:extLst>
      <p:ext uri="{BB962C8B-B14F-4D97-AF65-F5344CB8AC3E}">
        <p14:creationId xmlns:p14="http://schemas.microsoft.com/office/powerpoint/2010/main" val="36989656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q-AL" dirty="0"/>
          </a:p>
        </p:txBody>
      </p:sp>
      <p:sp>
        <p:nvSpPr>
          <p:cNvPr id="3" name="Content Placeholder 2"/>
          <p:cNvSpPr>
            <a:spLocks noGrp="1"/>
          </p:cNvSpPr>
          <p:nvPr>
            <p:ph idx="1"/>
          </p:nvPr>
        </p:nvSpPr>
        <p:spPr/>
        <p:txBody>
          <a:bodyPr/>
          <a:lstStyle/>
          <a:p>
            <a:r>
              <a:rPr lang="sq-AL" dirty="0"/>
              <a:t>Një shembulli i shërbimeve </a:t>
            </a:r>
            <a:r>
              <a:rPr lang="sq-AL" dirty="0" smtClean="0"/>
              <a:t>të përgjithshme  me pjesmarresit </a:t>
            </a:r>
            <a:r>
              <a:rPr lang="en-US" dirty="0" smtClean="0"/>
              <a:t>:</a:t>
            </a:r>
            <a:endParaRPr lang="sq-AL" dirty="0"/>
          </a:p>
          <a:p>
            <a:endParaRPr lang="sq-AL" dirty="0"/>
          </a:p>
        </p:txBody>
      </p:sp>
    </p:spTree>
    <p:extLst>
      <p:ext uri="{BB962C8B-B14F-4D97-AF65-F5344CB8AC3E}">
        <p14:creationId xmlns:p14="http://schemas.microsoft.com/office/powerpoint/2010/main" val="286527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1066800"/>
            <a:ext cx="9144000" cy="5632311"/>
          </a:xfrm>
          <a:prstGeom prst="rect">
            <a:avLst/>
          </a:prstGeom>
        </p:spPr>
        <p:txBody>
          <a:bodyPr wrap="square">
            <a:spAutoFit/>
          </a:bodyPr>
          <a:lstStyle/>
          <a:p>
            <a:pPr marL="381000" indent="-381000">
              <a:defRPr/>
            </a:pPr>
            <a:r>
              <a:rPr lang="sq-AL" sz="2400" dirty="0" smtClean="0">
                <a:latin typeface="Cambria" panose="02040503050406030204" pitchFamily="18" charset="0"/>
                <a:ea typeface="Cambria" panose="02040503050406030204" pitchFamily="18" charset="0"/>
              </a:rPr>
              <a:t>Sipas nenit të </a:t>
            </a:r>
            <a:r>
              <a:rPr lang="sq-AL" sz="2400" dirty="0">
                <a:latin typeface="Cambria" panose="02040503050406030204" pitchFamily="18" charset="0"/>
                <a:ea typeface="Cambria" panose="02040503050406030204" pitchFamily="18" charset="0"/>
              </a:rPr>
              <a:t>LPP-së </a:t>
            </a:r>
            <a:r>
              <a:rPr lang="sq-AL" sz="2400" dirty="0" smtClean="0">
                <a:latin typeface="Cambria" panose="02040503050406030204" pitchFamily="18" charset="0"/>
                <a:ea typeface="Cambria" panose="02040503050406030204" pitchFamily="18" charset="0"/>
              </a:rPr>
              <a:t>( neni 4.1.45) Kontratë publike – është termi</a:t>
            </a:r>
          </a:p>
          <a:p>
            <a:pPr marL="381000" indent="-381000">
              <a:defRPr/>
            </a:pPr>
            <a:r>
              <a:rPr lang="sq-AL" sz="2400" dirty="0" smtClean="0">
                <a:latin typeface="Cambria" panose="02040503050406030204" pitchFamily="18" charset="0"/>
                <a:ea typeface="Cambria" panose="02040503050406030204" pitchFamily="18" charset="0"/>
              </a:rPr>
              <a:t>i përgjithshëm që përfshinë ndonjërën dhe të gjitha llojet e </a:t>
            </a:r>
          </a:p>
          <a:p>
            <a:pPr marL="381000" indent="-381000">
              <a:defRPr/>
            </a:pPr>
            <a:r>
              <a:rPr lang="sq-AL" sz="2400" dirty="0" smtClean="0">
                <a:latin typeface="Cambria" panose="02040503050406030204" pitchFamily="18" charset="0"/>
                <a:ea typeface="Cambria" panose="02040503050406030204" pitchFamily="18" charset="0"/>
              </a:rPr>
              <a:t>veçanta  të kontratave vijuese të lidhura nga një </a:t>
            </a:r>
            <a:r>
              <a:rPr lang="sq-AL" sz="2400" dirty="0" err="1" smtClean="0">
                <a:latin typeface="Cambria" panose="02040503050406030204" pitchFamily="18" charset="0"/>
                <a:ea typeface="Cambria" panose="02040503050406030204" pitchFamily="18" charset="0"/>
              </a:rPr>
              <a:t>Autoritetë</a:t>
            </a:r>
            <a:r>
              <a:rPr lang="sq-AL" sz="2400" dirty="0" smtClean="0">
                <a:latin typeface="Cambria" panose="02040503050406030204" pitchFamily="18" charset="0"/>
                <a:ea typeface="Cambria" panose="02040503050406030204" pitchFamily="18" charset="0"/>
              </a:rPr>
              <a:t> </a:t>
            </a:r>
          </a:p>
          <a:p>
            <a:pPr marL="381000" indent="-381000">
              <a:defRPr/>
            </a:pPr>
            <a:r>
              <a:rPr lang="sq-AL" sz="2400" dirty="0" smtClean="0">
                <a:latin typeface="Cambria" panose="02040503050406030204" pitchFamily="18" charset="0"/>
                <a:ea typeface="Cambria" panose="02040503050406030204" pitchFamily="18" charset="0"/>
              </a:rPr>
              <a:t>Kontraktues siç janë</a:t>
            </a:r>
            <a:r>
              <a:rPr lang="sq-AL" sz="2400" i="1" dirty="0" smtClean="0">
                <a:latin typeface="Cambria" panose="02040503050406030204" pitchFamily="18" charset="0"/>
                <a:ea typeface="Cambria" panose="02040503050406030204" pitchFamily="18" charset="0"/>
              </a:rPr>
              <a:t>:</a:t>
            </a:r>
          </a:p>
          <a:p>
            <a:pPr marL="381000" indent="-381000">
              <a:defRPr/>
            </a:pPr>
            <a:endParaRPr lang="sq-AL" sz="2400" i="1" dirty="0" smtClean="0">
              <a:latin typeface="Cambria" panose="02040503050406030204" pitchFamily="18" charset="0"/>
              <a:ea typeface="Cambria" panose="02040503050406030204" pitchFamily="18" charset="0"/>
            </a:endParaRPr>
          </a:p>
          <a:p>
            <a:pPr marL="971550" lvl="1" indent="-514350">
              <a:buFont typeface="+mj-lt"/>
              <a:buAutoNum type="romanLcPeriod"/>
              <a:defRPr/>
            </a:pPr>
            <a:r>
              <a:rPr lang="sq-AL" sz="2400" dirty="0" smtClean="0">
                <a:latin typeface="Cambria" panose="02040503050406030204" pitchFamily="18" charset="0"/>
                <a:ea typeface="Cambria" panose="02040503050406030204" pitchFamily="18" charset="0"/>
              </a:rPr>
              <a:t>një </a:t>
            </a:r>
            <a:r>
              <a:rPr lang="sq-AL" sz="2400" dirty="0">
                <a:latin typeface="Cambria" panose="02040503050406030204" pitchFamily="18" charset="0"/>
                <a:ea typeface="Cambria" panose="02040503050406030204" pitchFamily="18" charset="0"/>
              </a:rPr>
              <a:t>kontratë shërbimi</a:t>
            </a:r>
            <a:r>
              <a:rPr lang="sq-AL" sz="2400" dirty="0" smtClean="0">
                <a:latin typeface="Cambria" panose="02040503050406030204" pitchFamily="18" charset="0"/>
                <a:ea typeface="Cambria" panose="02040503050406030204" pitchFamily="18" charset="0"/>
              </a:rPr>
              <a:t>,</a:t>
            </a:r>
          </a:p>
          <a:p>
            <a:pPr marL="971550" lvl="1" indent="-514350">
              <a:buFont typeface="+mj-lt"/>
              <a:buAutoNum type="romanLcPeriod"/>
              <a:defRPr/>
            </a:pPr>
            <a:r>
              <a:rPr lang="sq-AL" sz="2400" dirty="0" smtClean="0">
                <a:latin typeface="Cambria" panose="02040503050406030204" pitchFamily="18" charset="0"/>
                <a:ea typeface="Cambria" panose="02040503050406030204" pitchFamily="18" charset="0"/>
              </a:rPr>
              <a:t>një </a:t>
            </a:r>
            <a:r>
              <a:rPr lang="sq-AL" sz="2400" dirty="0">
                <a:latin typeface="Cambria" panose="02040503050406030204" pitchFamily="18" charset="0"/>
                <a:ea typeface="Cambria" panose="02040503050406030204" pitchFamily="18" charset="0"/>
              </a:rPr>
              <a:t>kontratë e furnizimi,</a:t>
            </a:r>
          </a:p>
          <a:p>
            <a:pPr marL="971550" lvl="1" indent="-514350">
              <a:buFont typeface="+mj-lt"/>
              <a:buAutoNum type="romanLcPeriod"/>
              <a:defRPr/>
            </a:pPr>
            <a:r>
              <a:rPr lang="sq-AL" sz="2400" dirty="0" smtClean="0">
                <a:latin typeface="Cambria" panose="02040503050406030204" pitchFamily="18" charset="0"/>
                <a:ea typeface="Cambria" panose="02040503050406030204" pitchFamily="18" charset="0"/>
              </a:rPr>
              <a:t>një </a:t>
            </a:r>
            <a:r>
              <a:rPr lang="sq-AL" sz="2400" dirty="0">
                <a:latin typeface="Cambria" panose="02040503050406030204" pitchFamily="18" charset="0"/>
                <a:ea typeface="Cambria" panose="02040503050406030204" pitchFamily="18" charset="0"/>
              </a:rPr>
              <a:t>kontratë pune duke përfshire kontratën </a:t>
            </a:r>
            <a:r>
              <a:rPr lang="sq-AL" sz="2400" dirty="0" err="1">
                <a:latin typeface="Cambria" panose="02040503050406030204" pitchFamily="18" charset="0"/>
                <a:ea typeface="Cambria" panose="02040503050406030204" pitchFamily="18" charset="0"/>
              </a:rPr>
              <a:t>koncesionere</a:t>
            </a:r>
            <a:r>
              <a:rPr lang="sq-AL" sz="2400" dirty="0">
                <a:latin typeface="Cambria" panose="02040503050406030204" pitchFamily="18" charset="0"/>
                <a:ea typeface="Cambria" panose="02040503050406030204" pitchFamily="18" charset="0"/>
              </a:rPr>
              <a:t> te </a:t>
            </a:r>
            <a:r>
              <a:rPr lang="sq-AL" sz="2400" dirty="0" smtClean="0">
                <a:latin typeface="Cambria" panose="02040503050406030204" pitchFamily="18" charset="0"/>
                <a:ea typeface="Cambria" panose="02040503050406030204" pitchFamily="18" charset="0"/>
              </a:rPr>
              <a:t>punës,</a:t>
            </a:r>
          </a:p>
          <a:p>
            <a:pPr marL="971550" lvl="1" indent="-514350">
              <a:buFont typeface="+mj-lt"/>
              <a:buAutoNum type="romanLcPeriod"/>
              <a:defRPr/>
            </a:pPr>
            <a:r>
              <a:rPr lang="sq-AL" sz="2400" dirty="0" smtClean="0">
                <a:latin typeface="Cambria" panose="02040503050406030204" pitchFamily="18" charset="0"/>
                <a:ea typeface="Cambria" panose="02040503050406030204" pitchFamily="18" charset="0"/>
              </a:rPr>
              <a:t>kontratën </a:t>
            </a:r>
            <a:r>
              <a:rPr lang="sq-AL" sz="2400" dirty="0">
                <a:latin typeface="Cambria" panose="02040503050406030204" pitchFamily="18" charset="0"/>
                <a:ea typeface="Cambria" panose="02040503050406030204" pitchFamily="18" charset="0"/>
              </a:rPr>
              <a:t>publike kornizë.</a:t>
            </a:r>
            <a:endParaRPr lang="en-US" sz="2400" dirty="0">
              <a:latin typeface="Cambria" panose="02040503050406030204" pitchFamily="18" charset="0"/>
              <a:ea typeface="Cambria" panose="02040503050406030204" pitchFamily="18" charset="0"/>
            </a:endParaRPr>
          </a:p>
          <a:p>
            <a:pPr lvl="1">
              <a:defRPr/>
            </a:pPr>
            <a:r>
              <a:rPr lang="sq-AL" sz="2400" dirty="0" smtClean="0">
                <a:latin typeface="Cambria" panose="02040503050406030204" pitchFamily="18" charset="0"/>
                <a:ea typeface="Cambria" panose="02040503050406030204" pitchFamily="18" charset="0"/>
              </a:rPr>
              <a:t> </a:t>
            </a:r>
            <a:endParaRPr lang="en-US" sz="2400" b="1" dirty="0" smtClean="0">
              <a:latin typeface="Cambria" panose="02040503050406030204" pitchFamily="18" charset="0"/>
              <a:ea typeface="Cambria" panose="02040503050406030204" pitchFamily="18" charset="0"/>
            </a:endParaRPr>
          </a:p>
          <a:p>
            <a:r>
              <a:rPr lang="sq-AL" sz="2400" dirty="0" err="1" smtClean="0">
                <a:latin typeface="Cambria" panose="02040503050406030204" pitchFamily="18" charset="0"/>
                <a:ea typeface="Cambria" panose="02040503050406030204" pitchFamily="18" charset="0"/>
              </a:rPr>
              <a:t>Ndersa</a:t>
            </a:r>
            <a:r>
              <a:rPr lang="sq-AL" sz="2400" dirty="0" smtClean="0">
                <a:latin typeface="Cambria" panose="02040503050406030204" pitchFamily="18" charset="0"/>
                <a:ea typeface="Cambria" panose="02040503050406030204" pitchFamily="18" charset="0"/>
              </a:rPr>
              <a:t> sipas nenit 4.1.56 te LPP-së,  </a:t>
            </a:r>
            <a:r>
              <a:rPr lang="sq-AL" sz="2400" b="1" i="1" dirty="0" smtClean="0">
                <a:latin typeface="Cambria" panose="02040503050406030204" pitchFamily="18" charset="0"/>
                <a:ea typeface="Cambria" panose="02040503050406030204" pitchFamily="18" charset="0"/>
              </a:rPr>
              <a:t>Kontratë shërbimi </a:t>
            </a:r>
            <a:r>
              <a:rPr lang="sq-AL" sz="2400" dirty="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është ajo </a:t>
            </a:r>
            <a:r>
              <a:rPr lang="sq-AL" sz="2400" i="1" dirty="0">
                <a:latin typeface="Cambria" panose="02040503050406030204" pitchFamily="18" charset="0"/>
                <a:ea typeface="Cambria" panose="02040503050406030204" pitchFamily="18" charset="0"/>
              </a:rPr>
              <a:t>kontratë </a:t>
            </a:r>
            <a:r>
              <a:rPr lang="sq-AL" sz="2400" i="1" dirty="0" smtClean="0">
                <a:latin typeface="Cambria" panose="02040503050406030204" pitchFamily="18" charset="0"/>
                <a:ea typeface="Cambria" panose="02040503050406030204" pitchFamily="18" charset="0"/>
              </a:rPr>
              <a:t>e </a:t>
            </a:r>
            <a:r>
              <a:rPr lang="sq-AL" sz="2400" i="1" dirty="0">
                <a:latin typeface="Cambria" panose="02040503050406030204" pitchFamily="18" charset="0"/>
                <a:ea typeface="Cambria" panose="02040503050406030204" pitchFamily="18" charset="0"/>
              </a:rPr>
              <a:t>lidhur me shkrim ndërmjet autoritetit kontraktues dhe një ose më shumë ofruesve të </a:t>
            </a:r>
            <a:r>
              <a:rPr lang="sq-AL" sz="2400" i="1" dirty="0" smtClean="0">
                <a:latin typeface="Cambria" panose="02040503050406030204" pitchFamily="18" charset="0"/>
                <a:ea typeface="Cambria" panose="02040503050406030204" pitchFamily="18" charset="0"/>
              </a:rPr>
              <a:t>shërbimeve, që shpërblehet me para.</a:t>
            </a:r>
            <a:endParaRPr lang="en-US" sz="2400" dirty="0" smtClean="0">
              <a:latin typeface="Cambria" panose="02040503050406030204" pitchFamily="18" charset="0"/>
              <a:ea typeface="Cambria" panose="02040503050406030204" pitchFamily="18" charset="0"/>
            </a:endParaRPr>
          </a:p>
          <a:p>
            <a:endParaRPr lang="en-US" sz="2400" dirty="0"/>
          </a:p>
        </p:txBody>
      </p:sp>
      <p:sp>
        <p:nvSpPr>
          <p:cNvPr id="3" name="Title 1"/>
          <p:cNvSpPr txBox="1">
            <a:spLocks/>
          </p:cNvSpPr>
          <p:nvPr/>
        </p:nvSpPr>
        <p:spPr>
          <a:xfrm>
            <a:off x="0" y="1"/>
            <a:ext cx="9144000" cy="9144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800" b="1" i="1" dirty="0" smtClean="0">
                <a:solidFill>
                  <a:schemeClr val="accent1">
                    <a:lumMod val="25000"/>
                  </a:schemeClr>
                </a:solidFill>
                <a:latin typeface="Cambria" panose="02040503050406030204" pitchFamily="18" charset="0"/>
                <a:ea typeface="Cambria" panose="02040503050406030204" pitchFamily="18" charset="0"/>
              </a:rPr>
              <a:t>Çfarë është Kontrata e shërbimeve</a:t>
            </a:r>
            <a:r>
              <a:rPr lang="en-GB" sz="2800" b="1" i="1" dirty="0" smtClean="0">
                <a:solidFill>
                  <a:schemeClr val="accent1">
                    <a:lumMod val="25000"/>
                  </a:schemeClr>
                </a:solidFill>
                <a:latin typeface="Cambria" panose="02040503050406030204" pitchFamily="18" charset="0"/>
                <a:ea typeface="Cambria" panose="02040503050406030204" pitchFamily="18" charset="0"/>
              </a:rPr>
              <a:t>?</a:t>
            </a:r>
            <a:endParaRPr lang="en-US" sz="2800" dirty="0">
              <a:solidFill>
                <a:schemeClr val="accent1">
                  <a:lumMod val="25000"/>
                </a:schemeClr>
              </a:solidFill>
              <a:latin typeface="Cambria" panose="02040503050406030204" pitchFamily="18" charset="0"/>
              <a:ea typeface="Cambria" panose="020405030504060302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27088" y="1143000"/>
            <a:ext cx="7704137" cy="1938992"/>
          </a:xfrm>
          <a:prstGeom prst="rect">
            <a:avLst/>
          </a:prstGeom>
        </p:spPr>
        <p:txBody>
          <a:bodyPr wrap="square">
            <a:spAutoFit/>
          </a:bodyPr>
          <a:lstStyle/>
          <a:p>
            <a:pPr marL="381000" indent="-381000">
              <a:defRPr/>
            </a:pPr>
            <a:endParaRPr lang="en-US" sz="2400" dirty="0" smtClean="0">
              <a:solidFill>
                <a:srgbClr val="0000FF"/>
              </a:solidFill>
              <a:latin typeface="Arial" pitchFamily="34" charset="0"/>
              <a:cs typeface="Arial" pitchFamily="34" charset="0"/>
            </a:endParaRPr>
          </a:p>
          <a:p>
            <a:pPr lvl="0"/>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p:txBody>
      </p:sp>
      <p:sp>
        <p:nvSpPr>
          <p:cNvPr id="3" name="Title 1"/>
          <p:cNvSpPr txBox="1">
            <a:spLocks/>
          </p:cNvSpPr>
          <p:nvPr/>
        </p:nvSpPr>
        <p:spPr>
          <a:xfrm>
            <a:off x="0" y="381000"/>
            <a:ext cx="9144000" cy="9144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3200" b="1" i="1" dirty="0" smtClean="0">
                <a:solidFill>
                  <a:schemeClr val="accent1">
                    <a:lumMod val="25000"/>
                  </a:schemeClr>
                </a:solidFill>
              </a:rPr>
              <a:t>Çfarë është prokurimi i shërbimeve</a:t>
            </a:r>
            <a:r>
              <a:rPr lang="en-GB" sz="3200" b="1" i="1" dirty="0" smtClean="0">
                <a:solidFill>
                  <a:schemeClr val="accent1">
                    <a:lumMod val="25000"/>
                  </a:schemeClr>
                </a:solidFill>
              </a:rPr>
              <a:t>?</a:t>
            </a:r>
            <a:r>
              <a:rPr lang="en-GB" sz="3200" b="1" i="1" dirty="0" smtClean="0">
                <a:solidFill>
                  <a:srgbClr val="FF0000"/>
                </a:solidFill>
              </a:rPr>
              <a:t> </a:t>
            </a:r>
            <a:r>
              <a:rPr lang="en-GB" sz="3200" b="1" i="1" dirty="0" smtClean="0"/>
              <a:t>(2)</a:t>
            </a:r>
            <a:endParaRPr lang="en-US" sz="3200" dirty="0"/>
          </a:p>
        </p:txBody>
      </p:sp>
      <p:sp>
        <p:nvSpPr>
          <p:cNvPr id="5" name="Rectangle 4"/>
          <p:cNvSpPr/>
          <p:nvPr/>
        </p:nvSpPr>
        <p:spPr>
          <a:xfrm>
            <a:off x="0" y="1600200"/>
            <a:ext cx="9144000" cy="4801314"/>
          </a:xfrm>
          <a:prstGeom prst="rect">
            <a:avLst/>
          </a:prstGeom>
        </p:spPr>
        <p:txBody>
          <a:bodyPr wrap="square">
            <a:spAutoFit/>
          </a:bodyPr>
          <a:lstStyle/>
          <a:p>
            <a:r>
              <a:rPr lang="sq-AL" sz="2400" dirty="0" smtClean="0">
                <a:latin typeface="Cambria" panose="02040503050406030204" pitchFamily="18" charset="0"/>
                <a:ea typeface="Cambria" panose="02040503050406030204" pitchFamily="18" charset="0"/>
              </a:rPr>
              <a:t>Sipas nenit 4.1.57 të LPP- së -  </a:t>
            </a:r>
            <a:r>
              <a:rPr lang="sq-AL" sz="2400" b="1" dirty="0" smtClean="0">
                <a:latin typeface="Cambria" panose="02040503050406030204" pitchFamily="18" charset="0"/>
                <a:ea typeface="Cambria" panose="02040503050406030204" pitchFamily="18" charset="0"/>
              </a:rPr>
              <a:t>Ofruesin e shërbimeve mund ta definojmë </a:t>
            </a:r>
            <a:r>
              <a:rPr lang="sq-AL" sz="2400" dirty="0" smtClean="0">
                <a:latin typeface="Cambria" panose="02040503050406030204" pitchFamily="18" charset="0"/>
                <a:ea typeface="Cambria" panose="02040503050406030204" pitchFamily="18" charset="0"/>
              </a:rPr>
              <a:t>si çdo person, ndërmarrje ose organ publik, ose grup i personave, ndërmarrjeve dhe/ose organeve të tilla që kryejnë dhe/ose ofrojnë të kryejnë shërbime.</a:t>
            </a:r>
          </a:p>
          <a:p>
            <a:endParaRPr lang="en-US" sz="2400" dirty="0" smtClean="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Një kontratë e shërbimeve ndërlidhet</a:t>
            </a:r>
            <a:r>
              <a:rPr lang="en-US" sz="2400" dirty="0" smtClean="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ekskluzivisht ose kryesisht </a:t>
            </a:r>
            <a:r>
              <a:rPr lang="sq-AL" sz="2400" b="1" dirty="0" smtClean="0">
                <a:latin typeface="Cambria" panose="02040503050406030204" pitchFamily="18" charset="0"/>
                <a:ea typeface="Cambria" panose="02040503050406030204" pitchFamily="18" charset="0"/>
              </a:rPr>
              <a:t>me ofrimin e shërbimeve. </a:t>
            </a:r>
            <a:endParaRPr lang="en-US" sz="2400" b="1" dirty="0" smtClean="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Shërbimi përfshin jo vetëm shërbimin e thjesht por edhe </a:t>
            </a:r>
            <a:r>
              <a:rPr lang="sq-AL" sz="2400" b="1" dirty="0" smtClean="0">
                <a:latin typeface="Cambria" panose="02040503050406030204" pitchFamily="18" charset="0"/>
                <a:ea typeface="Cambria" panose="02040503050406030204" pitchFamily="18" charset="0"/>
              </a:rPr>
              <a:t>shërbimet e </a:t>
            </a:r>
            <a:r>
              <a:rPr lang="sq-AL" sz="2400" b="1" dirty="0" err="1" smtClean="0">
                <a:latin typeface="Cambria" panose="02040503050406030204" pitchFamily="18" charset="0"/>
                <a:ea typeface="Cambria" panose="02040503050406030204" pitchFamily="18" charset="0"/>
              </a:rPr>
              <a:t>konsulencës</a:t>
            </a:r>
            <a:r>
              <a:rPr lang="sq-AL" sz="2400" b="1" dirty="0" smtClean="0">
                <a:latin typeface="Cambria" panose="02040503050406030204" pitchFamily="18" charset="0"/>
                <a:ea typeface="Cambria" panose="02040503050406030204" pitchFamily="18" charset="0"/>
              </a:rPr>
              <a:t>.</a:t>
            </a:r>
            <a:endParaRPr lang="en-US" sz="2400" b="1" dirty="0" smtClean="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sq-AL" sz="2400" dirty="0">
                <a:latin typeface="Cambria" panose="02040503050406030204" pitchFamily="18" charset="0"/>
                <a:ea typeface="Cambria" panose="02040503050406030204" pitchFamily="18" charset="0"/>
              </a:rPr>
              <a:t>Kontratat e shërbimeve klasifikohen në </a:t>
            </a:r>
            <a:r>
              <a:rPr lang="sq-AL" sz="2400" b="1" dirty="0">
                <a:latin typeface="Cambria" panose="02040503050406030204" pitchFamily="18" charset="0"/>
                <a:ea typeface="Cambria" panose="02040503050406030204" pitchFamily="18" charset="0"/>
              </a:rPr>
              <a:t>dy lloje  të shërbimeve:</a:t>
            </a:r>
            <a:endParaRPr lang="en-US" sz="24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sq-AL" sz="2400" b="1" dirty="0" smtClean="0">
                <a:latin typeface="Cambria" panose="02040503050406030204" pitchFamily="18" charset="0"/>
                <a:ea typeface="Cambria" panose="02040503050406030204" pitchFamily="18" charset="0"/>
              </a:rPr>
              <a:t>"</a:t>
            </a:r>
            <a:r>
              <a:rPr lang="sq-AL" sz="2400" b="1" dirty="0">
                <a:latin typeface="Cambria" panose="02040503050406030204" pitchFamily="18" charset="0"/>
                <a:ea typeface="Cambria" panose="02040503050406030204" pitchFamily="18" charset="0"/>
              </a:rPr>
              <a:t>Shërbimet jo-</a:t>
            </a:r>
            <a:r>
              <a:rPr lang="sq-AL" sz="2400" b="1" dirty="0" err="1">
                <a:latin typeface="Cambria" panose="02040503050406030204" pitchFamily="18" charset="0"/>
                <a:ea typeface="Cambria" panose="02040503050406030204" pitchFamily="18" charset="0"/>
              </a:rPr>
              <a:t>konsulente</a:t>
            </a:r>
            <a:r>
              <a:rPr lang="sq-AL" sz="2400" b="1" dirty="0">
                <a:latin typeface="Cambria" panose="02040503050406030204" pitchFamily="18" charset="0"/>
                <a:ea typeface="Cambria" panose="02040503050406030204" pitchFamily="18" charset="0"/>
              </a:rPr>
              <a:t> (shërbimet e përgjithshme</a:t>
            </a:r>
            <a:r>
              <a:rPr lang="sq-AL" sz="2400" b="1" dirty="0" smtClean="0">
                <a:latin typeface="Cambria" panose="02040503050406030204" pitchFamily="18" charset="0"/>
                <a:ea typeface="Cambria" panose="02040503050406030204" pitchFamily="18" charset="0"/>
              </a:rPr>
              <a:t>)</a:t>
            </a:r>
            <a:endParaRPr lang="en-GB" sz="2400" b="1"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sq-AL" sz="2400" b="1" dirty="0">
                <a:latin typeface="Cambria" panose="02040503050406030204" pitchFamily="18" charset="0"/>
                <a:ea typeface="Cambria" panose="02040503050406030204" pitchFamily="18" charset="0"/>
              </a:rPr>
              <a:t>"Shërbimet </a:t>
            </a:r>
            <a:r>
              <a:rPr lang="sq-AL" sz="2400" b="1" dirty="0" smtClean="0">
                <a:latin typeface="Cambria" panose="02040503050406030204" pitchFamily="18" charset="0"/>
                <a:ea typeface="Cambria" panose="02040503050406030204" pitchFamily="18" charset="0"/>
              </a:rPr>
              <a:t>konsulentë.</a:t>
            </a:r>
            <a:endParaRPr lang="en-GB" b="1" i="1" dirty="0" smtClean="0">
              <a:solidFill>
                <a:srgbClr val="FF0000"/>
              </a:solidFill>
            </a:endParaRPr>
          </a:p>
          <a:p>
            <a:pPr>
              <a:buFont typeface="Wingdings" pitchFamily="2" charset="2"/>
              <a:buChar char="Ø"/>
            </a:pPr>
            <a:endParaRPr lang="en-US" dirty="0" smtClean="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27088" y="1143000"/>
            <a:ext cx="7704137" cy="2308324"/>
          </a:xfrm>
          <a:prstGeom prst="rect">
            <a:avLst/>
          </a:prstGeom>
        </p:spPr>
        <p:txBody>
          <a:bodyPr wrap="square">
            <a:spAutoFit/>
          </a:bodyPr>
          <a:lstStyle/>
          <a:p>
            <a:pPr marL="381000" indent="-381000">
              <a:defRPr/>
            </a:pPr>
            <a:endParaRPr lang="en-US" sz="2400" dirty="0" smtClean="0">
              <a:solidFill>
                <a:srgbClr val="0000FF"/>
              </a:solidFill>
              <a:latin typeface="Arial" pitchFamily="34" charset="0"/>
              <a:cs typeface="Arial" pitchFamily="34" charset="0"/>
            </a:endParaRPr>
          </a:p>
          <a:p>
            <a:pPr lvl="0"/>
            <a:endParaRPr lang="en-US" sz="2400" b="1" dirty="0" smtClean="0"/>
          </a:p>
          <a:p>
            <a:pPr lvl="0">
              <a:buFont typeface="Arial" pitchFamily="34" charset="0"/>
              <a:buChar char="•"/>
            </a:pPr>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p:txBody>
      </p:sp>
      <p:sp>
        <p:nvSpPr>
          <p:cNvPr id="3" name="Title 1"/>
          <p:cNvSpPr txBox="1">
            <a:spLocks/>
          </p:cNvSpPr>
          <p:nvPr/>
        </p:nvSpPr>
        <p:spPr>
          <a:xfrm>
            <a:off x="0" y="1"/>
            <a:ext cx="9144000" cy="8382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r>
              <a:rPr lang="sq-AL" sz="2800" b="1" i="1" dirty="0" smtClean="0">
                <a:solidFill>
                  <a:schemeClr val="accent1">
                    <a:lumMod val="25000"/>
                  </a:schemeClr>
                </a:solidFill>
                <a:latin typeface="Cambria" panose="02040503050406030204" pitchFamily="18" charset="0"/>
                <a:ea typeface="Cambria" panose="02040503050406030204" pitchFamily="18" charset="0"/>
              </a:rPr>
              <a:t>Shërbimet jo-</a:t>
            </a:r>
            <a:r>
              <a:rPr lang="sq-AL" sz="2800" b="1" i="1" dirty="0" err="1" smtClean="0">
                <a:solidFill>
                  <a:schemeClr val="accent1">
                    <a:lumMod val="25000"/>
                  </a:schemeClr>
                </a:solidFill>
                <a:latin typeface="Cambria" panose="02040503050406030204" pitchFamily="18" charset="0"/>
                <a:ea typeface="Cambria" panose="02040503050406030204" pitchFamily="18" charset="0"/>
              </a:rPr>
              <a:t>konsulente</a:t>
            </a:r>
            <a:r>
              <a:rPr lang="sq-AL" sz="2800" b="1" i="1" dirty="0" smtClean="0">
                <a:solidFill>
                  <a:schemeClr val="accent1">
                    <a:lumMod val="25000"/>
                  </a:schemeClr>
                </a:solidFill>
                <a:latin typeface="Cambria" panose="02040503050406030204" pitchFamily="18" charset="0"/>
                <a:ea typeface="Cambria" panose="02040503050406030204" pitchFamily="18" charset="0"/>
              </a:rPr>
              <a:t> </a:t>
            </a:r>
            <a:endParaRPr lang="en-US" sz="2800" b="1" i="1" dirty="0" smtClean="0">
              <a:solidFill>
                <a:schemeClr val="accent1">
                  <a:lumMod val="25000"/>
                </a:schemeClr>
              </a:solidFill>
              <a:latin typeface="Cambria" panose="02040503050406030204" pitchFamily="18" charset="0"/>
              <a:ea typeface="Cambria" panose="02040503050406030204" pitchFamily="18" charset="0"/>
            </a:endParaRPr>
          </a:p>
        </p:txBody>
      </p:sp>
      <p:sp>
        <p:nvSpPr>
          <p:cNvPr id="5" name="Rectangle 4"/>
          <p:cNvSpPr/>
          <p:nvPr/>
        </p:nvSpPr>
        <p:spPr>
          <a:xfrm>
            <a:off x="8709" y="685800"/>
            <a:ext cx="9144000" cy="5909310"/>
          </a:xfrm>
          <a:prstGeom prst="rect">
            <a:avLst/>
          </a:prstGeom>
        </p:spPr>
        <p:txBody>
          <a:bodyPr wrap="square">
            <a:spAutoFit/>
          </a:bodyPr>
          <a:lstStyle/>
          <a:p>
            <a:r>
              <a:rPr lang="sq-AL" sz="2400" dirty="0" smtClean="0">
                <a:latin typeface="Cambria" panose="02040503050406030204" pitchFamily="18" charset="0"/>
                <a:ea typeface="Cambria" panose="02040503050406030204" pitchFamily="18" charset="0"/>
              </a:rPr>
              <a:t>Shërbimet e përgjithshme ose shërbimet </a:t>
            </a:r>
            <a:r>
              <a:rPr lang="sq-AL" sz="2400" dirty="0">
                <a:latin typeface="Cambria" panose="02040503050406030204" pitchFamily="18" charset="0"/>
                <a:ea typeface="Cambria" panose="02040503050406030204" pitchFamily="18" charset="0"/>
              </a:rPr>
              <a:t>jo konsulentë </a:t>
            </a:r>
            <a:r>
              <a:rPr lang="sq-AL" sz="2400" dirty="0" smtClean="0">
                <a:latin typeface="Cambria" panose="02040503050406030204" pitchFamily="18" charset="0"/>
                <a:ea typeface="Cambria" panose="02040503050406030204" pitchFamily="18" charset="0"/>
              </a:rPr>
              <a:t>nënkuptohen si </a:t>
            </a:r>
            <a:r>
              <a:rPr lang="sq-AL" sz="2400" b="1" i="1" dirty="0" smtClean="0">
                <a:latin typeface="Cambria" panose="02040503050406030204" pitchFamily="18" charset="0"/>
                <a:ea typeface="Cambria" panose="02040503050406030204" pitchFamily="18" charset="0"/>
              </a:rPr>
              <a:t>një shërbim i natyrës së </a:t>
            </a:r>
            <a:r>
              <a:rPr lang="sq-AL" sz="2400" b="1" i="1" dirty="0" err="1" smtClean="0">
                <a:latin typeface="Cambria" panose="02040503050406030204" pitchFamily="18" charset="0"/>
                <a:ea typeface="Cambria" panose="02040503050406030204" pitchFamily="18" charset="0"/>
              </a:rPr>
              <a:t>kualifikuar,</a:t>
            </a:r>
            <a:r>
              <a:rPr lang="sq-AL" sz="2400" i="1" dirty="0" err="1" smtClean="0">
                <a:latin typeface="Cambria" panose="02040503050406030204" pitchFamily="18" charset="0"/>
                <a:ea typeface="Cambria" panose="02040503050406030204" pitchFamily="18" charset="0"/>
              </a:rPr>
              <a:t>që</a:t>
            </a:r>
            <a:r>
              <a:rPr lang="sq-AL" sz="2400" i="1" dirty="0" smtClean="0">
                <a:latin typeface="Cambria" panose="02040503050406030204" pitchFamily="18" charset="0"/>
                <a:ea typeface="Cambria" panose="02040503050406030204" pitchFamily="18" charset="0"/>
              </a:rPr>
              <a:t> </a:t>
            </a:r>
            <a:r>
              <a:rPr lang="sq-AL" sz="2400" b="1" i="1" u="sng" dirty="0" smtClean="0">
                <a:latin typeface="Cambria" panose="02040503050406030204" pitchFamily="18" charset="0"/>
                <a:ea typeface="Cambria" panose="02040503050406030204" pitchFamily="18" charset="0"/>
              </a:rPr>
              <a:t>nuk është shërbim konsulent </a:t>
            </a:r>
            <a:r>
              <a:rPr lang="sq-AL" sz="2400" i="1" dirty="0" smtClean="0">
                <a:latin typeface="Cambria" panose="02040503050406030204" pitchFamily="18" charset="0"/>
                <a:ea typeface="Cambria" panose="02040503050406030204" pitchFamily="18" charset="0"/>
              </a:rPr>
              <a:t>dhe </a:t>
            </a:r>
            <a:r>
              <a:rPr lang="sq-AL" sz="2400" b="1" i="1" u="sng" dirty="0" smtClean="0">
                <a:latin typeface="Cambria" panose="02040503050406030204" pitchFamily="18" charset="0"/>
                <a:ea typeface="Cambria" panose="02040503050406030204" pitchFamily="18" charset="0"/>
              </a:rPr>
              <a:t>përfshin shërbime ku mbizotërojnë aspektet fizike </a:t>
            </a:r>
            <a:r>
              <a:rPr lang="sq-AL" sz="2400" b="1" i="1" dirty="0" smtClean="0">
                <a:latin typeface="Cambria" panose="02040503050406030204" pitchFamily="18" charset="0"/>
                <a:ea typeface="Cambria" panose="02040503050406030204" pitchFamily="18" charset="0"/>
              </a:rPr>
              <a:t>të aktivitetit.</a:t>
            </a:r>
          </a:p>
          <a:p>
            <a:r>
              <a:rPr lang="sq-AL" sz="2400" i="1" dirty="0" smtClean="0">
                <a:latin typeface="Cambria" panose="02040503050406030204" pitchFamily="18" charset="0"/>
                <a:ea typeface="Cambria" panose="02040503050406030204" pitchFamily="18" charset="0"/>
              </a:rPr>
              <a:t>Shërbime të tilla mund të jenë </a:t>
            </a:r>
            <a:r>
              <a:rPr lang="en-US" sz="2400" i="1" dirty="0" smtClean="0">
                <a:latin typeface="Cambria" panose="02040503050406030204" pitchFamily="18" charset="0"/>
                <a:ea typeface="Cambria" panose="02040503050406030204" pitchFamily="18" charset="0"/>
              </a:rPr>
              <a:t>:</a:t>
            </a:r>
            <a:endParaRPr lang="en-GB" sz="2400" dirty="0" smtClean="0">
              <a:latin typeface="Cambria" panose="02040503050406030204" pitchFamily="18" charset="0"/>
              <a:ea typeface="Cambria" panose="02040503050406030204" pitchFamily="18" charset="0"/>
            </a:endParaRPr>
          </a:p>
          <a:p>
            <a:pPr marL="1165860" lvl="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Shërbime të </a:t>
            </a:r>
            <a:r>
              <a:rPr lang="sq-AL" sz="2400" b="1" dirty="0" smtClean="0">
                <a:latin typeface="Cambria" panose="02040503050406030204" pitchFamily="18" charset="0"/>
                <a:ea typeface="Cambria" panose="02040503050406030204" pitchFamily="18" charset="0"/>
              </a:rPr>
              <a:t>pastrimit</a:t>
            </a:r>
            <a:endParaRPr lang="en-US" sz="2400" b="1" dirty="0" smtClean="0">
              <a:latin typeface="Cambria" panose="02040503050406030204" pitchFamily="18" charset="0"/>
              <a:ea typeface="Cambria" panose="02040503050406030204" pitchFamily="18" charset="0"/>
            </a:endParaRPr>
          </a:p>
          <a:p>
            <a:pPr marL="1165860" lvl="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Shërbime të </a:t>
            </a:r>
            <a:r>
              <a:rPr lang="sq-AL" sz="2400" b="1" dirty="0" smtClean="0">
                <a:latin typeface="Cambria" panose="02040503050406030204" pitchFamily="18" charset="0"/>
                <a:ea typeface="Cambria" panose="02040503050406030204" pitchFamily="18" charset="0"/>
              </a:rPr>
              <a:t>kopshtarisë</a:t>
            </a:r>
            <a:endParaRPr lang="en-US" sz="2400" b="1" dirty="0" smtClean="0">
              <a:latin typeface="Cambria" panose="02040503050406030204" pitchFamily="18" charset="0"/>
              <a:ea typeface="Cambria" panose="02040503050406030204" pitchFamily="18" charset="0"/>
            </a:endParaRPr>
          </a:p>
          <a:p>
            <a:pPr marL="1165860" lvl="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Shërbime të </a:t>
            </a:r>
            <a:r>
              <a:rPr lang="sq-AL" sz="2400" b="1" dirty="0" smtClean="0">
                <a:latin typeface="Cambria" panose="02040503050406030204" pitchFamily="18" charset="0"/>
                <a:ea typeface="Cambria" panose="02040503050406030204" pitchFamily="18" charset="0"/>
              </a:rPr>
              <a:t>kontrollit te insekteve</a:t>
            </a:r>
            <a:endParaRPr lang="en-US" sz="2400" b="1" dirty="0" smtClean="0">
              <a:latin typeface="Cambria" panose="02040503050406030204" pitchFamily="18" charset="0"/>
              <a:ea typeface="Cambria" panose="02040503050406030204" pitchFamily="18" charset="0"/>
            </a:endParaRPr>
          </a:p>
          <a:p>
            <a:pPr marL="1165860" lvl="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Shërbime për </a:t>
            </a:r>
            <a:r>
              <a:rPr lang="sq-AL" sz="2400" b="1" dirty="0" smtClean="0">
                <a:latin typeface="Cambria" panose="02040503050406030204" pitchFamily="18" charset="0"/>
                <a:ea typeface="Cambria" panose="02040503050406030204" pitchFamily="18" charset="0"/>
              </a:rPr>
              <a:t>mbledhjen e mbeturinave</a:t>
            </a:r>
          </a:p>
          <a:p>
            <a:pPr marL="1165860" lvl="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Shërbimet e </a:t>
            </a:r>
            <a:r>
              <a:rPr lang="sq-AL" sz="2400" b="1" dirty="0" smtClean="0">
                <a:latin typeface="Cambria" panose="02040503050406030204" pitchFamily="18" charset="0"/>
                <a:ea typeface="Cambria" panose="02040503050406030204" pitchFamily="18" charset="0"/>
              </a:rPr>
              <a:t>ushqimit</a:t>
            </a:r>
            <a:endParaRPr lang="en-US" sz="2400" b="1" dirty="0" smtClean="0">
              <a:latin typeface="Cambria" panose="02040503050406030204" pitchFamily="18" charset="0"/>
              <a:ea typeface="Cambria" panose="02040503050406030204" pitchFamily="18" charset="0"/>
            </a:endParaRPr>
          </a:p>
          <a:p>
            <a:pPr marL="1165860" lvl="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Shërbimet e </a:t>
            </a:r>
            <a:r>
              <a:rPr lang="sq-AL" sz="2400" b="1" dirty="0" smtClean="0">
                <a:latin typeface="Cambria" panose="02040503050406030204" pitchFamily="18" charset="0"/>
                <a:ea typeface="Cambria" panose="02040503050406030204" pitchFamily="18" charset="0"/>
              </a:rPr>
              <a:t>sigurisë</a:t>
            </a:r>
            <a:endParaRPr lang="en-US" sz="2400" b="1" dirty="0" smtClean="0">
              <a:latin typeface="Cambria" panose="02040503050406030204" pitchFamily="18" charset="0"/>
              <a:ea typeface="Cambria" panose="02040503050406030204" pitchFamily="18" charset="0"/>
            </a:endParaRPr>
          </a:p>
          <a:p>
            <a:pPr marL="1165860" indent="-342900">
              <a:buFont typeface="Wingdings" panose="05000000000000000000" pitchFamily="2" charset="2"/>
              <a:buChar char="§"/>
            </a:pPr>
            <a:r>
              <a:rPr lang="sq-AL" sz="2400" dirty="0">
                <a:latin typeface="Cambria" panose="02040503050406030204" pitchFamily="18" charset="0"/>
                <a:ea typeface="Cambria" panose="02040503050406030204" pitchFamily="18" charset="0"/>
              </a:rPr>
              <a:t>Shërbimet </a:t>
            </a:r>
            <a:r>
              <a:rPr lang="sq-AL" sz="2400" dirty="0" smtClean="0">
                <a:latin typeface="Cambria" panose="02040503050406030204" pitchFamily="18" charset="0"/>
                <a:ea typeface="Cambria" panose="02040503050406030204" pitchFamily="18" charset="0"/>
              </a:rPr>
              <a:t>p</a:t>
            </a:r>
            <a:r>
              <a:rPr lang="en-US" sz="2400" b="1" dirty="0" err="1" smtClean="0">
                <a:latin typeface="Cambria" panose="02040503050406030204" pitchFamily="18" charset="0"/>
                <a:ea typeface="Cambria" panose="02040503050406030204" pitchFamily="18" charset="0"/>
              </a:rPr>
              <a:t>ostare</a:t>
            </a:r>
            <a:endParaRPr lang="en-US" sz="2400" b="1" dirty="0" smtClean="0">
              <a:latin typeface="Cambria" panose="02040503050406030204" pitchFamily="18" charset="0"/>
              <a:ea typeface="Cambria" panose="02040503050406030204" pitchFamily="18" charset="0"/>
            </a:endParaRPr>
          </a:p>
          <a:p>
            <a:pPr marL="1165860" lvl="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Shërbimet e</a:t>
            </a:r>
            <a:r>
              <a:rPr lang="sq-AL" sz="2400" b="1" dirty="0" smtClean="0">
                <a:latin typeface="Cambria" panose="02040503050406030204" pitchFamily="18" charset="0"/>
                <a:ea typeface="Cambria" panose="02040503050406030204" pitchFamily="18" charset="0"/>
              </a:rPr>
              <a:t>lektrike</a:t>
            </a:r>
            <a:endParaRPr lang="en-US" sz="2400" b="1" dirty="0" smtClean="0">
              <a:latin typeface="Cambria" panose="02040503050406030204" pitchFamily="18" charset="0"/>
              <a:ea typeface="Cambria" panose="02040503050406030204" pitchFamily="18" charset="0"/>
            </a:endParaRPr>
          </a:p>
          <a:p>
            <a:pPr marL="1165860" lvl="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Shërbimet h</a:t>
            </a:r>
            <a:r>
              <a:rPr lang="sq-AL" sz="2400" b="1" dirty="0" smtClean="0">
                <a:latin typeface="Cambria" panose="02040503050406030204" pitchFamily="18" charset="0"/>
                <a:ea typeface="Cambria" panose="02040503050406030204" pitchFamily="18" charset="0"/>
              </a:rPr>
              <a:t>idraulike</a:t>
            </a:r>
          </a:p>
          <a:p>
            <a:pPr marL="1165860" indent="-34290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Shërbimet e </a:t>
            </a:r>
            <a:r>
              <a:rPr lang="sq-AL" sz="2400" b="1" dirty="0" smtClean="0">
                <a:latin typeface="Cambria" panose="02040503050406030204" pitchFamily="18" charset="0"/>
                <a:ea typeface="Cambria" panose="02040503050406030204" pitchFamily="18" charset="0"/>
              </a:rPr>
              <a:t>mirëmbajtjes dhe shërbimet riparuese.</a:t>
            </a:r>
          </a:p>
          <a:p>
            <a:pPr marL="822960"/>
            <a:endParaRPr lang="en-US" dirty="0" smtClean="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sz="2800" b="1" dirty="0" err="1">
                <a:solidFill>
                  <a:schemeClr val="accent1">
                    <a:lumMod val="25000"/>
                  </a:schemeClr>
                </a:solidFill>
                <a:latin typeface="Cambria" panose="02040503050406030204" pitchFamily="18" charset="0"/>
                <a:ea typeface="Cambria" panose="02040503050406030204" pitchFamily="18" charset="0"/>
              </a:rPr>
              <a:t>Klasifikimi</a:t>
            </a:r>
            <a:r>
              <a:rPr lang="en-US" sz="2800" b="1" dirty="0">
                <a:solidFill>
                  <a:schemeClr val="accent1">
                    <a:lumMod val="25000"/>
                  </a:schemeClr>
                </a:solidFill>
                <a:latin typeface="Cambria" panose="02040503050406030204" pitchFamily="18" charset="0"/>
                <a:ea typeface="Cambria" panose="02040503050406030204" pitchFamily="18" charset="0"/>
              </a:rPr>
              <a:t> </a:t>
            </a:r>
            <a:r>
              <a:rPr lang="en-US" sz="2800" b="1" dirty="0" err="1">
                <a:solidFill>
                  <a:schemeClr val="accent1">
                    <a:lumMod val="25000"/>
                  </a:schemeClr>
                </a:solidFill>
                <a:latin typeface="Cambria" panose="02040503050406030204" pitchFamily="18" charset="0"/>
                <a:ea typeface="Cambria" panose="02040503050406030204" pitchFamily="18" charset="0"/>
              </a:rPr>
              <a:t>i</a:t>
            </a:r>
            <a:r>
              <a:rPr lang="en-US" sz="2800" b="1" dirty="0">
                <a:solidFill>
                  <a:schemeClr val="accent1">
                    <a:lumMod val="25000"/>
                  </a:schemeClr>
                </a:solidFill>
                <a:latin typeface="Cambria" panose="02040503050406030204" pitchFamily="18" charset="0"/>
                <a:ea typeface="Cambria" panose="02040503050406030204" pitchFamily="18" charset="0"/>
              </a:rPr>
              <a:t> </a:t>
            </a:r>
            <a:r>
              <a:rPr lang="en-US" sz="2800" b="1" dirty="0" err="1">
                <a:solidFill>
                  <a:schemeClr val="accent1">
                    <a:lumMod val="25000"/>
                  </a:schemeClr>
                </a:solidFill>
                <a:latin typeface="Cambria" panose="02040503050406030204" pitchFamily="18" charset="0"/>
                <a:ea typeface="Cambria" panose="02040503050406030204" pitchFamily="18" charset="0"/>
              </a:rPr>
              <a:t>Kontratave</a:t>
            </a:r>
            <a:r>
              <a:rPr lang="en-US" sz="2800" b="1" dirty="0">
                <a:solidFill>
                  <a:schemeClr val="accent1">
                    <a:lumMod val="25000"/>
                  </a:schemeClr>
                </a:solidFill>
                <a:latin typeface="Cambria" panose="02040503050406030204" pitchFamily="18" charset="0"/>
                <a:ea typeface="Cambria" panose="02040503050406030204" pitchFamily="18" charset="0"/>
              </a:rPr>
              <a:t> </a:t>
            </a:r>
            <a:r>
              <a:rPr lang="sq-AL" sz="2800" b="1" dirty="0" smtClean="0">
                <a:solidFill>
                  <a:schemeClr val="accent1">
                    <a:lumMod val="25000"/>
                  </a:schemeClr>
                </a:solidFill>
                <a:latin typeface="Cambria" panose="02040503050406030204" pitchFamily="18" charset="0"/>
                <a:ea typeface="Cambria" panose="02040503050406030204" pitchFamily="18" charset="0"/>
              </a:rPr>
              <a:t>për shërbime </a:t>
            </a:r>
            <a:r>
              <a:rPr lang="sq-AL" sz="2800" dirty="0">
                <a:solidFill>
                  <a:schemeClr val="accent1">
                    <a:lumMod val="25000"/>
                  </a:schemeClr>
                </a:solidFill>
                <a:latin typeface="Cambria" panose="02040503050406030204" pitchFamily="18" charset="0"/>
                <a:ea typeface="Cambria" panose="02040503050406030204" pitchFamily="18" charset="0"/>
              </a:rPr>
              <a:t/>
            </a:r>
            <a:br>
              <a:rPr lang="sq-AL" sz="2800" dirty="0">
                <a:solidFill>
                  <a:schemeClr val="accent1">
                    <a:lumMod val="25000"/>
                  </a:schemeClr>
                </a:solidFill>
                <a:latin typeface="Cambria" panose="02040503050406030204" pitchFamily="18" charset="0"/>
                <a:ea typeface="Cambria" panose="02040503050406030204" pitchFamily="18" charset="0"/>
              </a:rPr>
            </a:br>
            <a:r>
              <a:rPr lang="en-US" sz="2800" dirty="0">
                <a:latin typeface="Cambria" panose="02040503050406030204" pitchFamily="18" charset="0"/>
                <a:ea typeface="Cambria" panose="02040503050406030204" pitchFamily="18" charset="0"/>
              </a:rPr>
              <a:t> </a:t>
            </a:r>
            <a:r>
              <a:rPr lang="sq-AL" sz="2800" dirty="0">
                <a:latin typeface="Cambria" panose="02040503050406030204" pitchFamily="18" charset="0"/>
                <a:ea typeface="Cambria" panose="02040503050406030204" pitchFamily="18" charset="0"/>
              </a:rPr>
              <a:t/>
            </a:r>
            <a:br>
              <a:rPr lang="sq-AL" sz="2800" dirty="0">
                <a:latin typeface="Cambria" panose="02040503050406030204" pitchFamily="18" charset="0"/>
                <a:ea typeface="Cambria" panose="02040503050406030204" pitchFamily="18" charset="0"/>
              </a:rPr>
            </a:br>
            <a:endParaRPr lang="sq-AL" sz="28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6531" y="990600"/>
            <a:ext cx="9137469" cy="5791200"/>
          </a:xfrm>
        </p:spPr>
        <p:txBody>
          <a:bodyPr/>
          <a:lstStyle/>
          <a:p>
            <a:r>
              <a:rPr lang="en-US" sz="2000" dirty="0" err="1">
                <a:latin typeface="Cambria" panose="02040503050406030204" pitchFamily="18" charset="0"/>
                <a:ea typeface="Cambria" panose="02040503050406030204" pitchFamily="18" charset="0"/>
              </a:rPr>
              <a:t>Kontrata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përfshin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njëkohësisht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furnizimet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dhe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shërbimet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konsiderohet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si</a:t>
            </a:r>
            <a:r>
              <a:rPr lang="en-US" sz="2000"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kontratë</a:t>
            </a:r>
            <a:r>
              <a:rPr lang="en-US" sz="2000" b="1" dirty="0">
                <a:latin typeface="Cambria" panose="02040503050406030204" pitchFamily="18" charset="0"/>
                <a:ea typeface="Cambria" panose="02040503050406030204" pitchFamily="18" charset="0"/>
              </a:rPr>
              <a:t> e </a:t>
            </a:r>
            <a:r>
              <a:rPr lang="en-US" sz="2000" b="1" dirty="0" err="1">
                <a:latin typeface="Cambria" panose="02040503050406030204" pitchFamily="18" charset="0"/>
                <a:ea typeface="Cambria" panose="02040503050406030204" pitchFamily="18" charset="0"/>
              </a:rPr>
              <a:t>shërbimeve</a:t>
            </a:r>
            <a:r>
              <a:rPr lang="en-US" sz="2000" b="1"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vlera</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parashikuar</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shërbimeve</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kalon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vlerën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parashikuar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furnizimeve</a:t>
            </a:r>
            <a:r>
              <a:rPr lang="en-US" sz="2000" dirty="0" smtClean="0">
                <a:latin typeface="Cambria" panose="02040503050406030204" pitchFamily="18" charset="0"/>
                <a:ea typeface="Cambria" panose="02040503050406030204" pitchFamily="18" charset="0"/>
              </a:rPr>
              <a:t>.</a:t>
            </a:r>
            <a:endParaRPr lang="sq-AL" sz="2000" dirty="0" smtClean="0">
              <a:latin typeface="Cambria" panose="02040503050406030204" pitchFamily="18" charset="0"/>
              <a:ea typeface="Cambria" panose="02040503050406030204" pitchFamily="18" charset="0"/>
            </a:endParaRPr>
          </a:p>
          <a:p>
            <a:pPr marL="0" indent="0">
              <a:buNone/>
            </a:pPr>
            <a:endParaRPr lang="sq-AL" sz="2000" dirty="0" smtClean="0">
              <a:latin typeface="Cambria" panose="02040503050406030204" pitchFamily="18" charset="0"/>
              <a:ea typeface="Cambria" panose="02040503050406030204" pitchFamily="18" charset="0"/>
            </a:endParaRPr>
          </a:p>
          <a:p>
            <a:r>
              <a:rPr lang="en-US" sz="2000" dirty="0" err="1" smtClean="0">
                <a:latin typeface="Cambria" panose="02040503050406030204" pitchFamily="18" charset="0"/>
                <a:ea typeface="Cambria" panose="02040503050406030204" pitchFamily="18" charset="0"/>
              </a:rPr>
              <a:t>Kontrata</a:t>
            </a:r>
            <a:r>
              <a:rPr lang="en-US" sz="2000" dirty="0" smtClean="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lëndë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kryesore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sigurimin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shërbimeve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profesionale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ndërtimtarisë</a:t>
            </a:r>
            <a:r>
              <a:rPr lang="en-US" sz="2000" dirty="0">
                <a:latin typeface="Cambria" panose="02040503050406030204" pitchFamily="18" charset="0"/>
                <a:ea typeface="Cambria" panose="02040503050406030204" pitchFamily="18" charset="0"/>
              </a:rPr>
              <a:t> (d.m.th. </a:t>
            </a:r>
            <a:r>
              <a:rPr lang="en-US" sz="2000" dirty="0" err="1">
                <a:latin typeface="Cambria" panose="02040503050406030204" pitchFamily="18" charset="0"/>
                <a:ea typeface="Cambria" panose="02040503050406030204" pitchFamily="18" charset="0"/>
              </a:rPr>
              <a:t>shërbimet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arkitektonike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dhe</a:t>
            </a:r>
            <a:r>
              <a:rPr lang="en-US" sz="2000" dirty="0">
                <a:latin typeface="Cambria" panose="02040503050406030204" pitchFamily="18" charset="0"/>
                <a:ea typeface="Cambria" panose="02040503050406030204" pitchFamily="18" charset="0"/>
              </a:rPr>
              <a:t>/</a:t>
            </a:r>
            <a:r>
              <a:rPr lang="en-US" sz="2000" dirty="0" err="1">
                <a:latin typeface="Cambria" panose="02040503050406030204" pitchFamily="18" charset="0"/>
                <a:ea typeface="Cambria" panose="02040503050406030204" pitchFamily="18" charset="0"/>
              </a:rPr>
              <a:t>ose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inxhinieringut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lokacionit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gjeoteknik</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gjeodezik</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shërbimet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hulumtuese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shërbimet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vlerësimin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strukturës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projektimin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strukturës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mbikëqyrjen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ndërtimtarisë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shërbimet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menaxhimin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ndërtimit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konsiderohet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si</a:t>
            </a:r>
            <a:r>
              <a:rPr lang="en-US" sz="2000"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kontratë</a:t>
            </a:r>
            <a:r>
              <a:rPr lang="en-US" sz="2000" b="1" dirty="0">
                <a:latin typeface="Cambria" panose="02040503050406030204" pitchFamily="18" charset="0"/>
                <a:ea typeface="Cambria" panose="02040503050406030204" pitchFamily="18" charset="0"/>
              </a:rPr>
              <a:t> e </a:t>
            </a:r>
            <a:r>
              <a:rPr lang="en-US" sz="2000" b="1" dirty="0" err="1">
                <a:latin typeface="Cambria" panose="02040503050406030204" pitchFamily="18" charset="0"/>
                <a:ea typeface="Cambria" panose="02040503050406030204" pitchFamily="18" charset="0"/>
              </a:rPr>
              <a:t>shërbimeve</a:t>
            </a:r>
            <a:r>
              <a:rPr lang="en-US" sz="2000" b="1"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edhe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kontrata</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tillë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po</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ashtu</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mbulon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përveç</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lëndës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tillë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kryesore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edhe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ushtrimin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një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shumë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aktiviteteve</a:t>
            </a:r>
            <a:r>
              <a:rPr lang="en-US" sz="2000" dirty="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 te punëve.</a:t>
            </a:r>
          </a:p>
          <a:p>
            <a:endParaRPr lang="sq-AL" sz="2000" dirty="0">
              <a:latin typeface="Cambria" panose="02040503050406030204" pitchFamily="18" charset="0"/>
              <a:ea typeface="Cambria" panose="02040503050406030204" pitchFamily="18" charset="0"/>
            </a:endParaRPr>
          </a:p>
          <a:p>
            <a:r>
              <a:rPr lang="en-US" sz="2000" dirty="0" err="1" smtClean="0">
                <a:latin typeface="Cambria" panose="02040503050406030204" pitchFamily="18" charset="0"/>
                <a:ea typeface="Cambria" panose="02040503050406030204" pitchFamily="18" charset="0"/>
              </a:rPr>
              <a:t>Të</a:t>
            </a:r>
            <a:r>
              <a:rPr lang="en-US" sz="2000" dirty="0" smtClean="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gjitha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kontratat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pavarësisht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nga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struktura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mundësojnë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operatorit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ekonomik</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marrjen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mbajtjen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një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përqindje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ose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lloj</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tjetër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kompensimi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kryerjen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shërbimeve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shitjes</a:t>
            </a:r>
            <a:r>
              <a:rPr lang="en-US" sz="2000" dirty="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duhet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trajtohet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shërbime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rregullohe</a:t>
            </a:r>
            <a:r>
              <a:rPr lang="sq-AL" sz="2000" dirty="0" smtClean="0">
                <a:latin typeface="Cambria" panose="02040503050406030204" pitchFamily="18" charset="0"/>
                <a:ea typeface="Cambria" panose="02040503050406030204" pitchFamily="18" charset="0"/>
              </a:rPr>
              <a:t>n</a:t>
            </a:r>
            <a:r>
              <a:rPr lang="en-US" sz="2000" dirty="0" smtClean="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nga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ky</a:t>
            </a:r>
            <a:r>
              <a:rPr lang="en-US" sz="2000" dirty="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ligj</a:t>
            </a:r>
            <a:r>
              <a:rPr lang="sq-AL" sz="2000" dirty="0" smtClean="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marL="0" indent="0">
              <a:buNone/>
            </a:pPr>
            <a:r>
              <a:rPr lang="en-US" sz="2000" dirty="0">
                <a:latin typeface="Cambria" panose="02040503050406030204" pitchFamily="18" charset="0"/>
                <a:ea typeface="Cambria" panose="02040503050406030204" pitchFamily="18" charset="0"/>
              </a:rPr>
              <a:t> </a:t>
            </a:r>
            <a:endParaRPr lang="sq-AL" sz="2000" dirty="0">
              <a:latin typeface="Cambria" panose="02040503050406030204" pitchFamily="18" charset="0"/>
              <a:ea typeface="Cambria" panose="02040503050406030204" pitchFamily="18" charset="0"/>
            </a:endParaRPr>
          </a:p>
          <a:p>
            <a:endParaRPr lang="sq-AL" sz="2000" dirty="0"/>
          </a:p>
        </p:txBody>
      </p:sp>
    </p:spTree>
    <p:extLst>
      <p:ext uri="{BB962C8B-B14F-4D97-AF65-F5344CB8AC3E}">
        <p14:creationId xmlns:p14="http://schemas.microsoft.com/office/powerpoint/2010/main" val="1798966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sz="2800" b="1" dirty="0" err="1">
                <a:solidFill>
                  <a:schemeClr val="accent1">
                    <a:lumMod val="25000"/>
                  </a:schemeClr>
                </a:solidFill>
              </a:rPr>
              <a:t>Llogaritja</a:t>
            </a:r>
            <a:r>
              <a:rPr lang="en-US" sz="2800" b="1" dirty="0">
                <a:solidFill>
                  <a:schemeClr val="accent1">
                    <a:lumMod val="25000"/>
                  </a:schemeClr>
                </a:solidFill>
              </a:rPr>
              <a:t> e </a:t>
            </a:r>
            <a:r>
              <a:rPr lang="en-US" sz="2800" b="1" dirty="0" err="1">
                <a:solidFill>
                  <a:schemeClr val="accent1">
                    <a:lumMod val="25000"/>
                  </a:schemeClr>
                </a:solidFill>
              </a:rPr>
              <a:t>Vlerës</a:t>
            </a:r>
            <a:r>
              <a:rPr lang="en-US" sz="2800" b="1" dirty="0">
                <a:solidFill>
                  <a:schemeClr val="accent1">
                    <a:lumMod val="25000"/>
                  </a:schemeClr>
                </a:solidFill>
              </a:rPr>
              <a:t> </a:t>
            </a:r>
            <a:r>
              <a:rPr lang="en-US" sz="2800" b="1" dirty="0" err="1">
                <a:solidFill>
                  <a:schemeClr val="accent1">
                    <a:lumMod val="25000"/>
                  </a:schemeClr>
                </a:solidFill>
              </a:rPr>
              <a:t>së</a:t>
            </a:r>
            <a:r>
              <a:rPr lang="en-US" sz="2800" b="1" dirty="0">
                <a:solidFill>
                  <a:schemeClr val="accent1">
                    <a:lumMod val="25000"/>
                  </a:schemeClr>
                </a:solidFill>
              </a:rPr>
              <a:t> </a:t>
            </a:r>
            <a:r>
              <a:rPr lang="en-US" sz="2800" b="1" dirty="0" err="1">
                <a:solidFill>
                  <a:schemeClr val="accent1">
                    <a:lumMod val="25000"/>
                  </a:schemeClr>
                </a:solidFill>
              </a:rPr>
              <a:t>Parashikuar</a:t>
            </a:r>
            <a:r>
              <a:rPr lang="en-US" sz="2800" b="1" dirty="0">
                <a:solidFill>
                  <a:schemeClr val="accent1">
                    <a:lumMod val="25000"/>
                  </a:schemeClr>
                </a:solidFill>
              </a:rPr>
              <a:t> </a:t>
            </a:r>
            <a:r>
              <a:rPr lang="en-US" sz="2800" b="1" dirty="0" err="1">
                <a:solidFill>
                  <a:schemeClr val="accent1">
                    <a:lumMod val="25000"/>
                  </a:schemeClr>
                </a:solidFill>
              </a:rPr>
              <a:t>të</a:t>
            </a:r>
            <a:r>
              <a:rPr lang="en-US" sz="2800" b="1" dirty="0">
                <a:solidFill>
                  <a:schemeClr val="accent1">
                    <a:lumMod val="25000"/>
                  </a:schemeClr>
                </a:solidFill>
              </a:rPr>
              <a:t> </a:t>
            </a:r>
            <a:r>
              <a:rPr lang="en-US" sz="2800" b="1" dirty="0" err="1">
                <a:solidFill>
                  <a:schemeClr val="accent1">
                    <a:lumMod val="25000"/>
                  </a:schemeClr>
                </a:solidFill>
              </a:rPr>
              <a:t>Kontratës</a:t>
            </a:r>
            <a:r>
              <a:rPr lang="en-US" sz="2800" b="1" dirty="0">
                <a:solidFill>
                  <a:schemeClr val="accent1">
                    <a:lumMod val="25000"/>
                  </a:schemeClr>
                </a:solidFill>
              </a:rPr>
              <a:t> </a:t>
            </a:r>
            <a:r>
              <a:rPr lang="en-US" sz="2800" b="1" dirty="0" err="1">
                <a:solidFill>
                  <a:schemeClr val="accent1">
                    <a:lumMod val="25000"/>
                  </a:schemeClr>
                </a:solidFill>
              </a:rPr>
              <a:t>për</a:t>
            </a:r>
            <a:r>
              <a:rPr lang="en-US" sz="2800" b="1" dirty="0">
                <a:solidFill>
                  <a:schemeClr val="accent1">
                    <a:lumMod val="25000"/>
                  </a:schemeClr>
                </a:solidFill>
              </a:rPr>
              <a:t> </a:t>
            </a:r>
            <a:r>
              <a:rPr lang="en-US" sz="2800" b="1" dirty="0" err="1">
                <a:solidFill>
                  <a:schemeClr val="accent1">
                    <a:lumMod val="25000"/>
                  </a:schemeClr>
                </a:solidFill>
              </a:rPr>
              <a:t>Shërbime</a:t>
            </a:r>
            <a:r>
              <a:rPr lang="sq-AL" sz="2800" dirty="0">
                <a:solidFill>
                  <a:schemeClr val="accent1">
                    <a:lumMod val="25000"/>
                  </a:schemeClr>
                </a:solidFill>
              </a:rPr>
              <a:t/>
            </a:r>
            <a:br>
              <a:rPr lang="sq-AL" sz="2800" dirty="0">
                <a:solidFill>
                  <a:schemeClr val="accent1">
                    <a:lumMod val="25000"/>
                  </a:schemeClr>
                </a:solidFill>
              </a:rPr>
            </a:br>
            <a:endParaRPr lang="sq-AL" sz="2800" dirty="0">
              <a:solidFill>
                <a:schemeClr val="accent1">
                  <a:lumMod val="25000"/>
                </a:schemeClr>
              </a:solidFill>
            </a:endParaRPr>
          </a:p>
        </p:txBody>
      </p:sp>
      <p:sp>
        <p:nvSpPr>
          <p:cNvPr id="3" name="Content Placeholder 2"/>
          <p:cNvSpPr>
            <a:spLocks noGrp="1"/>
          </p:cNvSpPr>
          <p:nvPr>
            <p:ph idx="1"/>
          </p:nvPr>
        </p:nvSpPr>
        <p:spPr>
          <a:xfrm>
            <a:off x="0" y="1295400"/>
            <a:ext cx="9144000" cy="5562600"/>
          </a:xfrm>
        </p:spPr>
        <p:txBody>
          <a:bodyPr/>
          <a:lstStyle/>
          <a:p>
            <a:pPr lvl="0"/>
            <a:r>
              <a:rPr lang="en-US" sz="2000" dirty="0" err="1">
                <a:latin typeface="Cambria" panose="02040503050406030204" pitchFamily="18" charset="0"/>
                <a:ea typeface="Cambria" panose="02040503050406030204" pitchFamily="18" charset="0"/>
              </a:rPr>
              <a:t>Vlera</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parashikuar</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kontratës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propozuar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shërbime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është</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barabartë</a:t>
            </a:r>
            <a:r>
              <a:rPr lang="en-US" sz="2000" dirty="0">
                <a:latin typeface="Cambria" panose="02040503050406030204" pitchFamily="18" charset="0"/>
                <a:ea typeface="Cambria" panose="02040503050406030204" pitchFamily="18" charset="0"/>
              </a:rPr>
              <a:t> me </a:t>
            </a:r>
            <a:r>
              <a:rPr lang="en-US" sz="2000" dirty="0" err="1">
                <a:latin typeface="Cambria" panose="02040503050406030204" pitchFamily="18" charset="0"/>
                <a:ea typeface="Cambria" panose="02040503050406030204" pitchFamily="18" charset="0"/>
              </a:rPr>
              <a:t>pagesën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përgjithshme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dhe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shumat</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kompensueshme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do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paguhen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nga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autoriteti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kontraktues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sipas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përgjatë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gjithë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kohëzgjatjes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së</a:t>
            </a:r>
            <a:r>
              <a:rPr lang="en-US" sz="2000" dirty="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kontratës</a:t>
            </a:r>
            <a:r>
              <a:rPr lang="sq-AL" sz="2000" dirty="0" smtClean="0">
                <a:latin typeface="Cambria" panose="02040503050406030204" pitchFamily="18" charset="0"/>
                <a:ea typeface="Cambria" panose="02040503050406030204" pitchFamily="18" charset="0"/>
              </a:rPr>
              <a:t>.</a:t>
            </a:r>
          </a:p>
          <a:p>
            <a:pPr marL="0" lvl="0" indent="0">
              <a:buNone/>
            </a:pPr>
            <a:endParaRPr lang="sq-AL" sz="2000" dirty="0" smtClean="0">
              <a:latin typeface="Cambria" panose="02040503050406030204" pitchFamily="18" charset="0"/>
              <a:ea typeface="Cambria" panose="02040503050406030204" pitchFamily="18" charset="0"/>
            </a:endParaRPr>
          </a:p>
          <a:p>
            <a:pPr lvl="0"/>
            <a:r>
              <a:rPr lang="en-US" sz="2000" dirty="0" err="1" smtClean="0">
                <a:latin typeface="Cambria" panose="02040503050406030204" pitchFamily="18" charset="0"/>
                <a:ea typeface="Cambria" panose="02040503050406030204" pitchFamily="18" charset="0"/>
              </a:rPr>
              <a:t>Gjatë</a:t>
            </a:r>
            <a:r>
              <a:rPr lang="en-US" sz="2000" dirty="0" smtClean="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përcaktimit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vlerës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parashikuar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një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propozuar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shërbime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autoriteti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kontraktues</a:t>
            </a:r>
            <a:r>
              <a:rPr lang="en-US" sz="2000" dirty="0">
                <a:latin typeface="Cambria" panose="02040503050406030204" pitchFamily="18" charset="0"/>
                <a:ea typeface="Cambria" panose="02040503050406030204" pitchFamily="18" charset="0"/>
              </a:rPr>
              <a:t> do </a:t>
            </a:r>
            <a:r>
              <a:rPr lang="en-US" sz="2000" dirty="0" err="1">
                <a:latin typeface="Cambria" panose="02040503050406030204" pitchFamily="18" charset="0"/>
                <a:ea typeface="Cambria" panose="02040503050406030204" pitchFamily="18" charset="0"/>
              </a:rPr>
              <a:t>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përfshijë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gjitha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elementet</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çmimit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përfundimtar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mund</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parashikohen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mënyrë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arsyeshme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do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paguhet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nga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autoriteti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kontraktues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shërbimet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dhe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lëndët</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tilla</a:t>
            </a:r>
            <a:r>
              <a:rPr lang="en-US" sz="2000" dirty="0">
                <a:latin typeface="Cambria" panose="02040503050406030204" pitchFamily="18" charset="0"/>
                <a:ea typeface="Cambria" panose="02040503050406030204" pitchFamily="18" charset="0"/>
              </a:rPr>
              <a:t>, duke </a:t>
            </a:r>
            <a:r>
              <a:rPr lang="en-US" sz="2000" dirty="0" err="1">
                <a:latin typeface="Cambria" panose="02040503050406030204" pitchFamily="18" charset="0"/>
                <a:ea typeface="Cambria" panose="02040503050406030204" pitchFamily="18" charset="0"/>
              </a:rPr>
              <a:t>përfshirë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çfarëdo</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dhe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gjitha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taksat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detyrimet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dhe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tarifat</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tjera</a:t>
            </a:r>
            <a:r>
              <a:rPr lang="en-US" sz="2000" dirty="0" smtClean="0">
                <a:latin typeface="Cambria" panose="02040503050406030204" pitchFamily="18" charset="0"/>
                <a:ea typeface="Cambria" panose="02040503050406030204" pitchFamily="18" charset="0"/>
              </a:rPr>
              <a:t>.</a:t>
            </a:r>
            <a:endParaRPr lang="sq-AL" sz="2000" dirty="0" smtClean="0">
              <a:latin typeface="Cambria" panose="02040503050406030204" pitchFamily="18" charset="0"/>
              <a:ea typeface="Cambria" panose="02040503050406030204" pitchFamily="18" charset="0"/>
            </a:endParaRPr>
          </a:p>
          <a:p>
            <a:pPr marL="0" lvl="0" indent="0">
              <a:buNone/>
            </a:pPr>
            <a:endParaRPr lang="sq-AL" sz="2000" dirty="0">
              <a:latin typeface="Cambria" panose="02040503050406030204" pitchFamily="18" charset="0"/>
              <a:ea typeface="Cambria" panose="02040503050406030204" pitchFamily="18" charset="0"/>
            </a:endParaRPr>
          </a:p>
          <a:p>
            <a:r>
              <a:rPr lang="en-US" sz="2000" dirty="0" smtClean="0">
                <a:latin typeface="Cambria" panose="02040503050406030204" pitchFamily="18" charset="0"/>
                <a:ea typeface="Cambria" panose="02040503050406030204" pitchFamily="18" charset="0"/>
              </a:rPr>
              <a:t>Kur </a:t>
            </a:r>
            <a:r>
              <a:rPr lang="en-US" sz="2000" dirty="0" err="1">
                <a:latin typeface="Cambria" panose="02040503050406030204" pitchFamily="18" charset="0"/>
                <a:ea typeface="Cambria" panose="02040503050406030204" pitchFamily="18" charset="0"/>
              </a:rPr>
              <a:t>kontrata</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propozuar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shërbime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përmban</a:t>
            </a:r>
            <a:r>
              <a:rPr lang="en-US" sz="2000"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një</a:t>
            </a:r>
            <a:r>
              <a:rPr lang="en-US" sz="2000" b="1"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opsion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baza</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llogaritjen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vlerës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merret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shuma</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gjithëmbarshme</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lejuar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maksimale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duhet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paguhet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sipas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kontratës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propozuar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për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shërbime</a:t>
            </a:r>
            <a:r>
              <a:rPr lang="en-US" sz="2000" dirty="0">
                <a:latin typeface="Cambria" panose="02040503050406030204" pitchFamily="18" charset="0"/>
                <a:ea typeface="Cambria" panose="02040503050406030204" pitchFamily="18" charset="0"/>
              </a:rPr>
              <a:t>, duke </a:t>
            </a:r>
            <a:r>
              <a:rPr lang="en-US" sz="2000" dirty="0" err="1">
                <a:latin typeface="Cambria" panose="02040503050406030204" pitchFamily="18" charset="0"/>
                <a:ea typeface="Cambria" panose="02040503050406030204" pitchFamily="18" charset="0"/>
              </a:rPr>
              <a:t>përfshirë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çfarëdo</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shumash</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që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tani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duhet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paguhen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pasojë</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ekzekutimit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të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klauzolës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opsioneve</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endParaRPr lang="sq-AL" sz="2000" dirty="0"/>
          </a:p>
        </p:txBody>
      </p:sp>
    </p:spTree>
    <p:extLst>
      <p:ext uri="{BB962C8B-B14F-4D97-AF65-F5344CB8AC3E}">
        <p14:creationId xmlns:p14="http://schemas.microsoft.com/office/powerpoint/2010/main" val="2060168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sq-AL" sz="2800" b="1" i="1" dirty="0">
                <a:solidFill>
                  <a:schemeClr val="accent1">
                    <a:lumMod val="25000"/>
                  </a:schemeClr>
                </a:solidFill>
                <a:latin typeface="Cambria" panose="02040503050406030204" pitchFamily="18" charset="0"/>
                <a:ea typeface="Cambria" panose="02040503050406030204" pitchFamily="18" charset="0"/>
              </a:rPr>
              <a:t>Vlera e parashikuar e kontratave te shërbimeve</a:t>
            </a:r>
            <a:endParaRPr lang="sq-AL" sz="2800" dirty="0"/>
          </a:p>
        </p:txBody>
      </p:sp>
      <p:sp>
        <p:nvSpPr>
          <p:cNvPr id="3" name="Content Placeholder 2"/>
          <p:cNvSpPr>
            <a:spLocks noGrp="1"/>
          </p:cNvSpPr>
          <p:nvPr>
            <p:ph idx="1"/>
          </p:nvPr>
        </p:nvSpPr>
        <p:spPr>
          <a:xfrm>
            <a:off x="0" y="990600"/>
            <a:ext cx="9144000" cy="5638800"/>
          </a:xfrm>
        </p:spPr>
        <p:txBody>
          <a:bodyPr/>
          <a:lstStyle/>
          <a:p>
            <a:r>
              <a:rPr lang="sq-AL" sz="2000" dirty="0"/>
              <a:t>Ky është hapi i dytë në procesin e prokurimit. Vlera e parashikuar e një kontrate publike duhet të parallogaritet para inicimit të procedurës së prokurimit. </a:t>
            </a:r>
            <a:endParaRPr lang="sq-AL" sz="2000" dirty="0" smtClean="0"/>
          </a:p>
          <a:p>
            <a:r>
              <a:rPr lang="sq-AL" sz="2000" dirty="0" smtClean="0"/>
              <a:t>Parallogaritja </a:t>
            </a:r>
            <a:r>
              <a:rPr lang="sq-AL" sz="2000" dirty="0"/>
              <a:t>e tillë duhet të jetë e arsyeshme dhe reale për kontratën e parashikuar nga aspekti i efikasitetit, efektivitetit të kostos, dhe përdorimit transparent dhe të drejtë të fondeve dhe resurseve publike. </a:t>
            </a:r>
            <a:endParaRPr lang="sq-AL" sz="2000" dirty="0" smtClean="0"/>
          </a:p>
          <a:p>
            <a:r>
              <a:rPr lang="sq-AL" sz="2000" b="1" dirty="0"/>
              <a:t>Në parashikimin e vlerës së kontratës, AK duhet të ketë parasysh</a:t>
            </a:r>
            <a:r>
              <a:rPr lang="sq-AL" sz="2000" b="1" dirty="0" smtClean="0"/>
              <a:t>:</a:t>
            </a:r>
          </a:p>
          <a:p>
            <a:pPr marL="0" indent="0">
              <a:buNone/>
            </a:pPr>
            <a:endParaRPr lang="sq-AL" sz="2000" dirty="0" smtClean="0"/>
          </a:p>
          <a:p>
            <a:r>
              <a:rPr lang="sq-AL" sz="2000" dirty="0" smtClean="0"/>
              <a:t> çmimet </a:t>
            </a:r>
            <a:r>
              <a:rPr lang="sq-AL" sz="2000" dirty="0"/>
              <a:t>e publikuara, nga Zyra Statistikave të Kosovës dhe/ose çmime tjera </a:t>
            </a:r>
            <a:r>
              <a:rPr lang="sq-AL" sz="2000" dirty="0" err="1"/>
              <a:t>indikative</a:t>
            </a:r>
            <a:r>
              <a:rPr lang="sq-AL" sz="2000" dirty="0"/>
              <a:t> zyrtare (të tilla si zyra tatimore, zyra e doganave, oda ekonomike, </a:t>
            </a:r>
            <a:r>
              <a:rPr lang="sq-AL" sz="2000" dirty="0" err="1"/>
              <a:t>etj</a:t>
            </a:r>
            <a:r>
              <a:rPr lang="sq-AL" sz="2000" dirty="0" smtClean="0"/>
              <a:t>);</a:t>
            </a:r>
          </a:p>
          <a:p>
            <a:r>
              <a:rPr lang="sq-AL" sz="2000" dirty="0" smtClean="0"/>
              <a:t>dhe/ose </a:t>
            </a:r>
            <a:r>
              <a:rPr lang="sq-AL" sz="2000" dirty="0"/>
              <a:t>- çmimet e tregut lokal</a:t>
            </a:r>
            <a:r>
              <a:rPr lang="sq-AL" sz="2000" dirty="0" smtClean="0"/>
              <a:t>;</a:t>
            </a:r>
          </a:p>
          <a:p>
            <a:r>
              <a:rPr lang="sq-AL" sz="2000" dirty="0" smtClean="0"/>
              <a:t>dhe/ose </a:t>
            </a:r>
            <a:r>
              <a:rPr lang="sq-AL" sz="2000" dirty="0"/>
              <a:t>- çmimet e kontratave paraprake të nënshkruara nga autoriteti i njëjtë apo tjetër kontraktuese; </a:t>
            </a:r>
            <a:endParaRPr lang="sq-AL" sz="2000" dirty="0" smtClean="0"/>
          </a:p>
          <a:p>
            <a:r>
              <a:rPr lang="sq-AL" sz="2000" dirty="0" smtClean="0"/>
              <a:t>dhe/ose </a:t>
            </a:r>
            <a:r>
              <a:rPr lang="sq-AL" sz="2000" dirty="0"/>
              <a:t>- çmime ndërkombëtare të publikuara; dhe/ose - çmimet për njësi të publikuara ne </a:t>
            </a:r>
            <a:r>
              <a:rPr lang="sq-AL" sz="2000" dirty="0" err="1"/>
              <a:t>webfaqe</a:t>
            </a:r>
            <a:r>
              <a:rPr lang="sq-AL" sz="2000" dirty="0"/>
              <a:t> të KRPP-se; </a:t>
            </a:r>
            <a:r>
              <a:rPr lang="sq-AL" sz="2000" dirty="0" err="1"/>
              <a:t>etj</a:t>
            </a:r>
            <a:r>
              <a:rPr lang="sq-AL" sz="2000" dirty="0"/>
              <a:t> </a:t>
            </a:r>
          </a:p>
        </p:txBody>
      </p:sp>
    </p:spTree>
    <p:extLst>
      <p:ext uri="{BB962C8B-B14F-4D97-AF65-F5344CB8AC3E}">
        <p14:creationId xmlns:p14="http://schemas.microsoft.com/office/powerpoint/2010/main" val="1215465441"/>
      </p:ext>
    </p:extLst>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22630</TotalTime>
  <Words>3149</Words>
  <Application>Microsoft Office PowerPoint</Application>
  <PresentationFormat>On-screen Show (4:3)</PresentationFormat>
  <Paragraphs>471</Paragraphs>
  <Slides>37</Slides>
  <Notes>19</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37</vt:i4>
      </vt:variant>
    </vt:vector>
  </HeadingPairs>
  <TitlesOfParts>
    <vt:vector size="50" baseType="lpstr">
      <vt:lpstr>ＭＳ Ｐゴシック</vt:lpstr>
      <vt:lpstr>Agency FB</vt:lpstr>
      <vt:lpstr>Arial</vt:lpstr>
      <vt:lpstr>Calibri</vt:lpstr>
      <vt:lpstr>Cambria</vt:lpstr>
      <vt:lpstr>Courier New</vt:lpstr>
      <vt:lpstr>Garamond</vt:lpstr>
      <vt:lpstr>JEOLDF+TimesNewRoman</vt:lpstr>
      <vt:lpstr>MyriadPro-Light</vt:lpstr>
      <vt:lpstr>Tahoma</vt:lpstr>
      <vt:lpstr>Times New Roman</vt:lpstr>
      <vt:lpstr>Wingdings</vt:lpstr>
      <vt:lpstr>Default Design</vt:lpstr>
      <vt:lpstr>PowerPoint Presentation</vt:lpstr>
      <vt:lpstr>PERMBLEDHJA</vt:lpstr>
      <vt:lpstr>PowerPoint Presentation</vt:lpstr>
      <vt:lpstr>PowerPoint Presentation</vt:lpstr>
      <vt:lpstr>PowerPoint Presentation</vt:lpstr>
      <vt:lpstr>PowerPoint Presentation</vt:lpstr>
      <vt:lpstr>Klasifikimi i Kontratave për shërbime    </vt:lpstr>
      <vt:lpstr>Llogaritja e Vlerës së Parashikuar të Kontratës për Shërbime </vt:lpstr>
      <vt:lpstr>Vlera e parashikuar e kontratave te shërbimeve</vt:lpstr>
      <vt:lpstr>Vlera e parashikuar e kontratave te shërbimeve</vt:lpstr>
      <vt:lpstr>PowerPoint Presentation</vt:lpstr>
      <vt:lpstr>PowerPoint Presentation</vt:lpstr>
      <vt:lpstr>PowerPoint Presentation</vt:lpstr>
      <vt:lpstr>PowerPoint Presentation</vt:lpstr>
      <vt:lpstr>PowerPoint Presentation</vt:lpstr>
      <vt:lpstr>  Klasifikimi i kontratave (2) </vt:lpstr>
      <vt:lpstr> Shembull  3</vt:lpstr>
      <vt:lpstr>Rregullat në vijim përcaktojnë llojin e kontratave të kombinuara:  </vt:lpstr>
      <vt:lpstr>PowerPoint Presentation</vt:lpstr>
      <vt:lpstr>PowerPoint Presentation</vt:lpstr>
      <vt:lpstr>PowerPoint Presentation</vt:lpstr>
      <vt:lpstr>PowerPoint Presentation</vt:lpstr>
      <vt:lpstr>Kontrata për shërbime do të përfshijë  </vt:lpstr>
      <vt:lpstr>Kontrata për shërbime do të përfshijë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Vlora Ferizi</dc:creator>
  <cp:lastModifiedBy>Ilirk</cp:lastModifiedBy>
  <cp:revision>613</cp:revision>
  <cp:lastPrinted>1601-01-01T00:00:00Z</cp:lastPrinted>
  <dcterms:created xsi:type="dcterms:W3CDTF">1601-01-01T00:00:00Z</dcterms:created>
  <dcterms:modified xsi:type="dcterms:W3CDTF">2024-03-15T22:53:09Z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